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7.xml" ContentType="application/vnd.openxmlformats-officedocument.themeOverride+xml"/>
  <Override PartName="/ppt/theme/themeOverride8.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3"/>
  </p:notesMasterIdLst>
  <p:sldIdLst>
    <p:sldId id="298" r:id="rId5"/>
    <p:sldId id="303" r:id="rId6"/>
    <p:sldId id="304" r:id="rId7"/>
    <p:sldId id="305" r:id="rId8"/>
    <p:sldId id="306" r:id="rId9"/>
    <p:sldId id="301" r:id="rId10"/>
    <p:sldId id="307" r:id="rId11"/>
    <p:sldId id="308" r:id="rId12"/>
    <p:sldId id="309" r:id="rId13"/>
    <p:sldId id="310" r:id="rId14"/>
    <p:sldId id="312" r:id="rId15"/>
    <p:sldId id="315" r:id="rId16"/>
    <p:sldId id="314" r:id="rId17"/>
    <p:sldId id="313" r:id="rId18"/>
    <p:sldId id="316" r:id="rId19"/>
    <p:sldId id="317" r:id="rId20"/>
    <p:sldId id="318" r:id="rId21"/>
    <p:sldId id="319" r:id="rId22"/>
    <p:sldId id="320" r:id="rId23"/>
    <p:sldId id="322" r:id="rId24"/>
    <p:sldId id="321" r:id="rId25"/>
    <p:sldId id="323" r:id="rId26"/>
    <p:sldId id="324" r:id="rId27"/>
    <p:sldId id="325" r:id="rId28"/>
    <p:sldId id="326" r:id="rId29"/>
    <p:sldId id="327" r:id="rId30"/>
    <p:sldId id="329" r:id="rId31"/>
    <p:sldId id="32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9" autoAdjust="0"/>
    <p:restoredTop sz="94619" autoAdjust="0"/>
  </p:normalViewPr>
  <p:slideViewPr>
    <p:cSldViewPr snapToGrid="0">
      <p:cViewPr varScale="1">
        <p:scale>
          <a:sx n="61" d="100"/>
          <a:sy n="61" d="100"/>
        </p:scale>
        <p:origin x="102" y="9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07E2B7-E572-4B57-9EF9-05FD4D613159}" type="datetimeFigureOut">
              <a:rPr lang="en-CA" smtClean="0"/>
              <a:t>2024-11-26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213DF1-F5A7-4E52-BE9E-2A6D57E76258}" type="slidenum">
              <a:rPr lang="en-CA" smtClean="0"/>
              <a:t>‹#›</a:t>
            </a:fld>
            <a:endParaRPr lang="en-CA"/>
          </a:p>
        </p:txBody>
      </p:sp>
    </p:spTree>
    <p:extLst>
      <p:ext uri="{BB962C8B-B14F-4D97-AF65-F5344CB8AC3E}">
        <p14:creationId xmlns:p14="http://schemas.microsoft.com/office/powerpoint/2010/main" val="3709178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Hello everyone, my name is Tuan Nguyen. Today, I’m going to present my analysis on COVID-19 to identify patterns and predict trends.</a:t>
            </a:r>
          </a:p>
        </p:txBody>
      </p:sp>
      <p:sp>
        <p:nvSpPr>
          <p:cNvPr id="4" name="Slide Number Placeholder 3"/>
          <p:cNvSpPr>
            <a:spLocks noGrp="1"/>
          </p:cNvSpPr>
          <p:nvPr>
            <p:ph type="sldNum" sz="quarter" idx="5"/>
          </p:nvPr>
        </p:nvSpPr>
        <p:spPr/>
        <p:txBody>
          <a:bodyPr/>
          <a:lstStyle/>
          <a:p>
            <a:fld id="{C0213DF1-F5A7-4E52-BE9E-2A6D57E76258}" type="slidenum">
              <a:rPr lang="en-CA" smtClean="0"/>
              <a:t>1</a:t>
            </a:fld>
            <a:endParaRPr lang="en-CA"/>
          </a:p>
        </p:txBody>
      </p:sp>
    </p:spTree>
    <p:extLst>
      <p:ext uri="{BB962C8B-B14F-4D97-AF65-F5344CB8AC3E}">
        <p14:creationId xmlns:p14="http://schemas.microsoft.com/office/powerpoint/2010/main" val="2731875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be using a dataset sourced from Kaggle, then read the slide</a:t>
            </a:r>
            <a:endParaRPr lang="en-CA" dirty="0"/>
          </a:p>
        </p:txBody>
      </p:sp>
      <p:sp>
        <p:nvSpPr>
          <p:cNvPr id="4" name="Slide Number Placeholder 3"/>
          <p:cNvSpPr>
            <a:spLocks noGrp="1"/>
          </p:cNvSpPr>
          <p:nvPr>
            <p:ph type="sldNum" sz="quarter" idx="5"/>
          </p:nvPr>
        </p:nvSpPr>
        <p:spPr/>
        <p:txBody>
          <a:bodyPr/>
          <a:lstStyle/>
          <a:p>
            <a:fld id="{C0213DF1-F5A7-4E52-BE9E-2A6D57E76258}" type="slidenum">
              <a:rPr lang="en-CA" smtClean="0"/>
              <a:t>2</a:t>
            </a:fld>
            <a:endParaRPr lang="en-CA"/>
          </a:p>
        </p:txBody>
      </p:sp>
    </p:spTree>
    <p:extLst>
      <p:ext uri="{BB962C8B-B14F-4D97-AF65-F5344CB8AC3E}">
        <p14:creationId xmlns:p14="http://schemas.microsoft.com/office/powerpoint/2010/main" val="3848550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 includes these attributes like (read the slide)</a:t>
            </a:r>
          </a:p>
        </p:txBody>
      </p:sp>
      <p:sp>
        <p:nvSpPr>
          <p:cNvPr id="4" name="Slide Number Placeholder 3"/>
          <p:cNvSpPr>
            <a:spLocks noGrp="1"/>
          </p:cNvSpPr>
          <p:nvPr>
            <p:ph type="sldNum" sz="quarter" idx="5"/>
          </p:nvPr>
        </p:nvSpPr>
        <p:spPr/>
        <p:txBody>
          <a:bodyPr/>
          <a:lstStyle/>
          <a:p>
            <a:fld id="{C0213DF1-F5A7-4E52-BE9E-2A6D57E76258}" type="slidenum">
              <a:rPr lang="en-CA" smtClean="0"/>
              <a:t>3</a:t>
            </a:fld>
            <a:endParaRPr lang="en-CA"/>
          </a:p>
        </p:txBody>
      </p:sp>
    </p:spTree>
    <p:extLst>
      <p:ext uri="{BB962C8B-B14F-4D97-AF65-F5344CB8AC3E}">
        <p14:creationId xmlns:p14="http://schemas.microsoft.com/office/powerpoint/2010/main" val="1146664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0213DF1-F5A7-4E52-BE9E-2A6D57E76258}" type="slidenum">
              <a:rPr lang="en-CA" smtClean="0"/>
              <a:t>5</a:t>
            </a:fld>
            <a:endParaRPr lang="en-CA"/>
          </a:p>
        </p:txBody>
      </p:sp>
    </p:spTree>
    <p:extLst>
      <p:ext uri="{BB962C8B-B14F-4D97-AF65-F5344CB8AC3E}">
        <p14:creationId xmlns:p14="http://schemas.microsoft.com/office/powerpoint/2010/main" val="1337176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0213DF1-F5A7-4E52-BE9E-2A6D57E76258}" type="slidenum">
              <a:rPr lang="en-CA" smtClean="0"/>
              <a:t>8</a:t>
            </a:fld>
            <a:endParaRPr lang="en-CA"/>
          </a:p>
        </p:txBody>
      </p:sp>
    </p:spTree>
    <p:extLst>
      <p:ext uri="{BB962C8B-B14F-4D97-AF65-F5344CB8AC3E}">
        <p14:creationId xmlns:p14="http://schemas.microsoft.com/office/powerpoint/2010/main" val="735131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0213DF1-F5A7-4E52-BE9E-2A6D57E76258}" type="slidenum">
              <a:rPr lang="en-CA" smtClean="0"/>
              <a:t>11</a:t>
            </a:fld>
            <a:endParaRPr lang="en-CA"/>
          </a:p>
        </p:txBody>
      </p:sp>
    </p:spTree>
    <p:extLst>
      <p:ext uri="{BB962C8B-B14F-4D97-AF65-F5344CB8AC3E}">
        <p14:creationId xmlns:p14="http://schemas.microsoft.com/office/powerpoint/2010/main" val="743327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B6E28-E1A7-A180-50EF-35509055E7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13EFC-5E1E-AB5E-7349-6259D69802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1E5854-D8EA-2F26-B01E-DB4D06F1BCA7}"/>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57DA89AA-288A-5451-B67E-353828DF489C}"/>
              </a:ext>
            </a:extLst>
          </p:cNvPr>
          <p:cNvSpPr>
            <a:spLocks noGrp="1"/>
          </p:cNvSpPr>
          <p:nvPr>
            <p:ph type="sldNum" sz="quarter" idx="5"/>
          </p:nvPr>
        </p:nvSpPr>
        <p:spPr/>
        <p:txBody>
          <a:bodyPr/>
          <a:lstStyle/>
          <a:p>
            <a:fld id="{C0213DF1-F5A7-4E52-BE9E-2A6D57E76258}" type="slidenum">
              <a:rPr lang="en-CA" smtClean="0"/>
              <a:t>12</a:t>
            </a:fld>
            <a:endParaRPr lang="en-CA"/>
          </a:p>
        </p:txBody>
      </p:sp>
    </p:spTree>
    <p:extLst>
      <p:ext uri="{BB962C8B-B14F-4D97-AF65-F5344CB8AC3E}">
        <p14:creationId xmlns:p14="http://schemas.microsoft.com/office/powerpoint/2010/main" val="3354626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B5943-44D3-1131-70F9-502485EC3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7589E0-329D-A3EE-7B4E-E8B0F0B079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C996ED-7FF2-8F9D-4CD6-634EE4961CA3}"/>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AAE09810-9F81-A151-4D1F-2C95CD0A8DCB}"/>
              </a:ext>
            </a:extLst>
          </p:cNvPr>
          <p:cNvSpPr>
            <a:spLocks noGrp="1"/>
          </p:cNvSpPr>
          <p:nvPr>
            <p:ph type="sldNum" sz="quarter" idx="5"/>
          </p:nvPr>
        </p:nvSpPr>
        <p:spPr/>
        <p:txBody>
          <a:bodyPr/>
          <a:lstStyle/>
          <a:p>
            <a:fld id="{C0213DF1-F5A7-4E52-BE9E-2A6D57E76258}" type="slidenum">
              <a:rPr lang="en-CA" smtClean="0"/>
              <a:t>14</a:t>
            </a:fld>
            <a:endParaRPr lang="en-CA"/>
          </a:p>
        </p:txBody>
      </p:sp>
    </p:spTree>
    <p:extLst>
      <p:ext uri="{BB962C8B-B14F-4D97-AF65-F5344CB8AC3E}">
        <p14:creationId xmlns:p14="http://schemas.microsoft.com/office/powerpoint/2010/main" val="4063953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11/26/2024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11/26/2024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11/26/2024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11/26/2024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11/26/2024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11/26/2024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11/26/2024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11/26/2024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11/26/2024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11/26/2024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8.xml"/><Relationship Id="rId1" Type="http://schemas.openxmlformats.org/officeDocument/2006/relationships/themeOverride" Target="../theme/themeOverr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9.xml"/><Relationship Id="rId1" Type="http://schemas.openxmlformats.org/officeDocument/2006/relationships/themeOverride" Target="../theme/themeOverride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hemeOverride" Target="../theme/themeOverride2.xml"/><Relationship Id="rId5" Type="http://schemas.openxmlformats.org/officeDocument/2006/relationships/hyperlink" Target="https://www.kaggle.com/datasets/imdevskp/corona-virus-report"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8.xml"/><Relationship Id="rId1" Type="http://schemas.openxmlformats.org/officeDocument/2006/relationships/themeOverride" Target="../theme/themeOverride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hemeOverride" Target="../theme/themeOverride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9.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9.xml"/><Relationship Id="rId1" Type="http://schemas.openxmlformats.org/officeDocument/2006/relationships/themeOverride" Target="../theme/themeOverride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BDM300 Final Project </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Tuan Kiet Nguyen</a:t>
            </a:r>
          </a:p>
          <a:p>
            <a:pPr>
              <a:lnSpc>
                <a:spcPct val="100000"/>
              </a:lnSpc>
            </a:pPr>
            <a:endParaRPr lang="en-US" sz="1600" dirty="0"/>
          </a:p>
          <a:p>
            <a:pPr>
              <a:lnSpc>
                <a:spcPct val="100000"/>
              </a:lnSpc>
            </a:pPr>
            <a:endParaRPr lang="en-US" sz="1600" dirty="0"/>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05534-82C5-4D94-E81B-5768CDEA7A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DBF058-AD99-CDE5-BE20-929650FB61B4}"/>
              </a:ext>
            </a:extLst>
          </p:cNvPr>
          <p:cNvSpPr>
            <a:spLocks noGrp="1"/>
          </p:cNvSpPr>
          <p:nvPr>
            <p:ph type="title"/>
          </p:nvPr>
        </p:nvSpPr>
        <p:spPr>
          <a:xfrm>
            <a:off x="643466" y="786383"/>
            <a:ext cx="3517567" cy="2093975"/>
          </a:xfrm>
        </p:spPr>
        <p:txBody>
          <a:bodyPr anchor="b">
            <a:normAutofit/>
          </a:bodyPr>
          <a:lstStyle/>
          <a:p>
            <a:r>
              <a:rPr lang="en-US" dirty="0"/>
              <a:t>Data Preprocessing</a:t>
            </a:r>
          </a:p>
        </p:txBody>
      </p:sp>
      <p:pic>
        <p:nvPicPr>
          <p:cNvPr id="8198" name="Picture 6" descr="DATA PREPROCESSING TECHNIQUES. Data preprocessing is a Data Mining… | by  Keerthana | AlmaBetter | Medium">
            <a:extLst>
              <a:ext uri="{FF2B5EF4-FFF2-40B4-BE49-F238E27FC236}">
                <a16:creationId xmlns:a16="http://schemas.microsoft.com/office/drawing/2014/main" id="{0C681507-C9EC-1C87-70D2-97CF60B720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649" r="17052" b="1"/>
          <a:stretch/>
        </p:blipFill>
        <p:spPr bwMode="auto">
          <a:xfrm>
            <a:off x="5458984" y="812799"/>
            <a:ext cx="5928344" cy="5294757"/>
          </a:xfrm>
          <a:prstGeom prst="rect">
            <a:avLst/>
          </a:prstGeom>
          <a:solidFill>
            <a:srgbClr val="FFFFFF"/>
          </a:solidFill>
        </p:spPr>
      </p:pic>
      <p:sp>
        <p:nvSpPr>
          <p:cNvPr id="3" name="Subtitle 2">
            <a:extLst>
              <a:ext uri="{FF2B5EF4-FFF2-40B4-BE49-F238E27FC236}">
                <a16:creationId xmlns:a16="http://schemas.microsoft.com/office/drawing/2014/main" id="{7460E4ED-36AF-CBA5-9D0B-5056606AFCD2}"/>
              </a:ext>
            </a:extLst>
          </p:cNvPr>
          <p:cNvSpPr>
            <a:spLocks noGrp="1"/>
          </p:cNvSpPr>
          <p:nvPr>
            <p:ph type="body" sz="half" idx="2"/>
          </p:nvPr>
        </p:nvSpPr>
        <p:spPr>
          <a:xfrm>
            <a:off x="643465" y="3043050"/>
            <a:ext cx="3517567" cy="3064505"/>
          </a:xfrm>
        </p:spPr>
        <p:txBody>
          <a:bodyPr>
            <a:normAutofit/>
          </a:bodyPr>
          <a:lstStyle/>
          <a:p>
            <a:endParaRPr lang="en-US"/>
          </a:p>
          <a:p>
            <a:endParaRPr lang="en-US"/>
          </a:p>
        </p:txBody>
      </p:sp>
    </p:spTree>
    <p:extLst>
      <p:ext uri="{BB962C8B-B14F-4D97-AF65-F5344CB8AC3E}">
        <p14:creationId xmlns:p14="http://schemas.microsoft.com/office/powerpoint/2010/main" val="597447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0CF98-41D1-C513-3A09-DA24D0CAD176}"/>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96608EF-A080-AC57-D24C-5B68EDCB0EA6}"/>
              </a:ext>
            </a:extLst>
          </p:cNvPr>
          <p:cNvSpPr>
            <a:spLocks noGrp="1"/>
          </p:cNvSpPr>
          <p:nvPr>
            <p:ph type="body" sz="half" idx="2"/>
          </p:nvPr>
        </p:nvSpPr>
        <p:spPr>
          <a:xfrm>
            <a:off x="524593" y="501018"/>
            <a:ext cx="3517567" cy="4912230"/>
          </a:xfrm>
        </p:spPr>
        <p:txBody>
          <a:bodyPr>
            <a:noAutofit/>
          </a:bodyPr>
          <a:lstStyle/>
          <a:p>
            <a:pPr>
              <a:lnSpc>
                <a:spcPct val="100000"/>
              </a:lnSpc>
            </a:pPr>
            <a:r>
              <a:rPr lang="en-CA" sz="1600" dirty="0" err="1"/>
              <a:t>missing_values</a:t>
            </a:r>
            <a:r>
              <a:rPr lang="en-CA" sz="1600" dirty="0"/>
              <a:t> &lt;- </a:t>
            </a:r>
            <a:r>
              <a:rPr lang="en-CA" sz="1600" dirty="0" err="1"/>
              <a:t>colSums</a:t>
            </a:r>
            <a:r>
              <a:rPr lang="en-CA" sz="1600" dirty="0"/>
              <a:t>(is.na(covid))</a:t>
            </a:r>
          </a:p>
          <a:p>
            <a:pPr>
              <a:lnSpc>
                <a:spcPct val="100000"/>
              </a:lnSpc>
            </a:pPr>
            <a:r>
              <a:rPr lang="en-CA" sz="1600" dirty="0"/>
              <a:t>print(</a:t>
            </a:r>
            <a:r>
              <a:rPr lang="en-CA" sz="1600" dirty="0" err="1"/>
              <a:t>missing_values</a:t>
            </a:r>
            <a:r>
              <a:rPr lang="en-CA" sz="1600" dirty="0"/>
              <a:t>)</a:t>
            </a:r>
          </a:p>
          <a:p>
            <a:pPr>
              <a:lnSpc>
                <a:spcPct val="100000"/>
              </a:lnSpc>
            </a:pPr>
            <a:r>
              <a:rPr lang="en-CA" sz="1600" dirty="0"/>
              <a:t># Remove rows with missing values (if necessary)</a:t>
            </a:r>
          </a:p>
          <a:p>
            <a:pPr>
              <a:lnSpc>
                <a:spcPct val="100000"/>
              </a:lnSpc>
            </a:pPr>
            <a:r>
              <a:rPr lang="en-CA" sz="1600" dirty="0"/>
              <a:t>covid &lt;- </a:t>
            </a:r>
            <a:r>
              <a:rPr lang="en-CA" sz="1600" dirty="0" err="1"/>
              <a:t>na.omit</a:t>
            </a:r>
            <a:r>
              <a:rPr lang="en-CA" sz="1600" dirty="0"/>
              <a:t>(covid)</a:t>
            </a:r>
          </a:p>
          <a:p>
            <a:pPr>
              <a:lnSpc>
                <a:spcPct val="100000"/>
              </a:lnSpc>
            </a:pPr>
            <a:r>
              <a:rPr lang="en-CA" sz="1600" dirty="0"/>
              <a:t># Convert columns to appropriate data types</a:t>
            </a:r>
          </a:p>
          <a:p>
            <a:pPr>
              <a:lnSpc>
                <a:spcPct val="100000"/>
              </a:lnSpc>
            </a:pPr>
            <a:r>
              <a:rPr lang="en-CA" sz="1600" dirty="0" err="1"/>
              <a:t>covid$Country.Region</a:t>
            </a:r>
            <a:r>
              <a:rPr lang="en-CA" sz="1600" dirty="0"/>
              <a:t> &lt;- </a:t>
            </a:r>
            <a:r>
              <a:rPr lang="en-CA" sz="1600" dirty="0" err="1"/>
              <a:t>as.factor</a:t>
            </a:r>
            <a:r>
              <a:rPr lang="en-CA" sz="1600" dirty="0"/>
              <a:t>(</a:t>
            </a:r>
            <a:r>
              <a:rPr lang="en-CA" sz="1600" dirty="0" err="1"/>
              <a:t>covid$Country.Region</a:t>
            </a:r>
            <a:r>
              <a:rPr lang="en-CA" sz="1600" dirty="0"/>
              <a:t>)</a:t>
            </a:r>
          </a:p>
          <a:p>
            <a:pPr>
              <a:lnSpc>
                <a:spcPct val="100000"/>
              </a:lnSpc>
            </a:pPr>
            <a:r>
              <a:rPr lang="en-CA" sz="1600" dirty="0" err="1"/>
              <a:t>covid$WHO.Region</a:t>
            </a:r>
            <a:r>
              <a:rPr lang="en-CA" sz="1600" dirty="0"/>
              <a:t> &lt;- </a:t>
            </a:r>
            <a:r>
              <a:rPr lang="en-CA" sz="1600" dirty="0" err="1"/>
              <a:t>as.factor</a:t>
            </a:r>
            <a:r>
              <a:rPr lang="en-CA" sz="1600" dirty="0"/>
              <a:t>(</a:t>
            </a:r>
            <a:r>
              <a:rPr lang="en-CA" sz="1600" dirty="0" err="1"/>
              <a:t>covid$WHO.Region</a:t>
            </a:r>
            <a:r>
              <a:rPr lang="en-CA" sz="1600" dirty="0"/>
              <a:t>)</a:t>
            </a:r>
          </a:p>
          <a:p>
            <a:pPr>
              <a:lnSpc>
                <a:spcPct val="100000"/>
              </a:lnSpc>
            </a:pPr>
            <a:r>
              <a:rPr lang="en-US" sz="1600" dirty="0"/>
              <a:t>boxplot(</a:t>
            </a:r>
            <a:r>
              <a:rPr lang="en-US" sz="1600" dirty="0" err="1"/>
              <a:t>covid$Confirmed</a:t>
            </a:r>
            <a:r>
              <a:rPr lang="en-US" sz="1600" dirty="0"/>
              <a:t>, main = "Boxplot of Confirmed Cases")</a:t>
            </a:r>
          </a:p>
          <a:p>
            <a:pPr>
              <a:lnSpc>
                <a:spcPct val="100000"/>
              </a:lnSpc>
            </a:pPr>
            <a:r>
              <a:rPr lang="en-US" sz="1600" dirty="0"/>
              <a:t>boxplot(</a:t>
            </a:r>
            <a:r>
              <a:rPr lang="en-US" sz="1600" dirty="0" err="1"/>
              <a:t>covid$Deaths</a:t>
            </a:r>
            <a:r>
              <a:rPr lang="en-US" sz="1600" dirty="0"/>
              <a:t>, main = "Boxplot of Deaths")</a:t>
            </a:r>
          </a:p>
          <a:p>
            <a:pPr>
              <a:lnSpc>
                <a:spcPct val="100000"/>
              </a:lnSpc>
            </a:pPr>
            <a:r>
              <a:rPr lang="en-US" sz="1600" dirty="0"/>
              <a:t>boxplot(</a:t>
            </a:r>
            <a:r>
              <a:rPr lang="en-US" sz="1600" dirty="0" err="1"/>
              <a:t>covid$Recovered</a:t>
            </a:r>
            <a:r>
              <a:rPr lang="en-US" sz="1600" dirty="0"/>
              <a:t>, main = "Boxplot of Recovered")</a:t>
            </a:r>
            <a:endParaRPr lang="en-CA" sz="1600" dirty="0"/>
          </a:p>
        </p:txBody>
      </p:sp>
      <p:pic>
        <p:nvPicPr>
          <p:cNvPr id="2" name="Picture 1" descr="A box plot of confirmed cases&#10;&#10;Description automatically generated">
            <a:extLst>
              <a:ext uri="{FF2B5EF4-FFF2-40B4-BE49-F238E27FC236}">
                <a16:creationId xmlns:a16="http://schemas.microsoft.com/office/drawing/2014/main" id="{391AE251-F776-7743-E0F6-B98DE2EB65ED}"/>
              </a:ext>
            </a:extLst>
          </p:cNvPr>
          <p:cNvPicPr>
            <a:picLocks noChangeAspect="1"/>
          </p:cNvPicPr>
          <p:nvPr/>
        </p:nvPicPr>
        <p:blipFill>
          <a:blip r:embed="rId3"/>
          <a:stretch>
            <a:fillRect/>
          </a:stretch>
        </p:blipFill>
        <p:spPr>
          <a:xfrm>
            <a:off x="5058981" y="1329917"/>
            <a:ext cx="3090861" cy="2943667"/>
          </a:xfrm>
          <a:prstGeom prst="rect">
            <a:avLst/>
          </a:prstGeom>
        </p:spPr>
      </p:pic>
      <p:pic>
        <p:nvPicPr>
          <p:cNvPr id="7" name="Picture 6" descr="A graph of death with numbers and a box&#10;&#10;Description automatically generated">
            <a:extLst>
              <a:ext uri="{FF2B5EF4-FFF2-40B4-BE49-F238E27FC236}">
                <a16:creationId xmlns:a16="http://schemas.microsoft.com/office/drawing/2014/main" id="{C1DC4ED2-472F-1F5F-3D59-3B0D2C0B54F4}"/>
              </a:ext>
            </a:extLst>
          </p:cNvPr>
          <p:cNvPicPr>
            <a:picLocks noChangeAspect="1"/>
          </p:cNvPicPr>
          <p:nvPr/>
        </p:nvPicPr>
        <p:blipFill>
          <a:blip r:embed="rId4"/>
          <a:stretch>
            <a:fillRect/>
          </a:stretch>
        </p:blipFill>
        <p:spPr>
          <a:xfrm>
            <a:off x="5058980" y="3941414"/>
            <a:ext cx="3417507" cy="2943668"/>
          </a:xfrm>
          <a:prstGeom prst="rect">
            <a:avLst/>
          </a:prstGeom>
        </p:spPr>
      </p:pic>
      <p:pic>
        <p:nvPicPr>
          <p:cNvPr id="8" name="Picture 7" descr="A diagram of a box plot&#10;&#10;Description automatically generated">
            <a:extLst>
              <a:ext uri="{FF2B5EF4-FFF2-40B4-BE49-F238E27FC236}">
                <a16:creationId xmlns:a16="http://schemas.microsoft.com/office/drawing/2014/main" id="{8A3A8464-A4C2-C836-0945-3E5B5F80A62D}"/>
              </a:ext>
            </a:extLst>
          </p:cNvPr>
          <p:cNvPicPr>
            <a:picLocks noChangeAspect="1"/>
          </p:cNvPicPr>
          <p:nvPr/>
        </p:nvPicPr>
        <p:blipFill>
          <a:blip r:embed="rId5"/>
          <a:stretch>
            <a:fillRect/>
          </a:stretch>
        </p:blipFill>
        <p:spPr>
          <a:xfrm>
            <a:off x="8568583" y="2331604"/>
            <a:ext cx="3513689" cy="3310359"/>
          </a:xfrm>
          <a:prstGeom prst="rect">
            <a:avLst/>
          </a:prstGeom>
        </p:spPr>
      </p:pic>
      <p:pic>
        <p:nvPicPr>
          <p:cNvPr id="9" name="Picture 8" descr="A computer screen shot of a computer code&#10;&#10;Description automatically generated">
            <a:extLst>
              <a:ext uri="{FF2B5EF4-FFF2-40B4-BE49-F238E27FC236}">
                <a16:creationId xmlns:a16="http://schemas.microsoft.com/office/drawing/2014/main" id="{063551F7-4252-0986-B9AF-FB20877C43BD}"/>
              </a:ext>
            </a:extLst>
          </p:cNvPr>
          <p:cNvPicPr>
            <a:picLocks noChangeAspect="1"/>
          </p:cNvPicPr>
          <p:nvPr/>
        </p:nvPicPr>
        <p:blipFill>
          <a:blip r:embed="rId6"/>
          <a:stretch>
            <a:fillRect/>
          </a:stretch>
        </p:blipFill>
        <p:spPr>
          <a:xfrm>
            <a:off x="5455920" y="223624"/>
            <a:ext cx="5943600" cy="871855"/>
          </a:xfrm>
          <a:prstGeom prst="rect">
            <a:avLst/>
          </a:prstGeom>
        </p:spPr>
      </p:pic>
    </p:spTree>
    <p:extLst>
      <p:ext uri="{BB962C8B-B14F-4D97-AF65-F5344CB8AC3E}">
        <p14:creationId xmlns:p14="http://schemas.microsoft.com/office/powerpoint/2010/main" val="279817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animEffect transition="in" filter="fade">
                                      <p:cBhvr>
                                        <p:cTn id="45" dur="500"/>
                                        <p:tgtEl>
                                          <p:spTgt spid="4">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xEl>
                                              <p:pRg st="9" end="9"/>
                                            </p:txEl>
                                          </p:spTgt>
                                        </p:tgtEl>
                                        <p:attrNameLst>
                                          <p:attrName>style.visibility</p:attrName>
                                        </p:attrNameLst>
                                      </p:cBhvr>
                                      <p:to>
                                        <p:strVal val="visible"/>
                                      </p:to>
                                    </p:set>
                                    <p:animEffect transition="in" filter="fade">
                                      <p:cBhvr>
                                        <p:cTn id="55" dur="500"/>
                                        <p:tgtEl>
                                          <p:spTgt spid="4">
                                            <p:txEl>
                                              <p:pRg st="9" end="9"/>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5E577-D155-C806-12FD-1C6F8342F942}"/>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5CADD2B-FC85-12DA-056C-B54E9E78745A}"/>
              </a:ext>
            </a:extLst>
          </p:cNvPr>
          <p:cNvSpPr>
            <a:spLocks noGrp="1"/>
          </p:cNvSpPr>
          <p:nvPr>
            <p:ph type="body" sz="half" idx="2"/>
          </p:nvPr>
        </p:nvSpPr>
        <p:spPr>
          <a:xfrm>
            <a:off x="604598" y="972885"/>
            <a:ext cx="3517567" cy="4912230"/>
          </a:xfrm>
        </p:spPr>
        <p:txBody>
          <a:bodyPr>
            <a:noAutofit/>
          </a:bodyPr>
          <a:lstStyle/>
          <a:p>
            <a:pPr>
              <a:lnSpc>
                <a:spcPct val="100000"/>
              </a:lnSpc>
            </a:pPr>
            <a:r>
              <a:rPr lang="en-US" sz="1600" dirty="0"/>
              <a:t>hist(</a:t>
            </a:r>
            <a:r>
              <a:rPr lang="en-US" sz="1600" dirty="0" err="1"/>
              <a:t>covid$Confirmed</a:t>
            </a:r>
            <a:r>
              <a:rPr lang="en-US" sz="1600" dirty="0"/>
              <a:t>, main = "Distribution of Confirmed Cases (Original)", </a:t>
            </a:r>
            <a:r>
              <a:rPr lang="en-US" sz="1600" dirty="0" err="1"/>
              <a:t>xlab</a:t>
            </a:r>
            <a:r>
              <a:rPr lang="en-US" sz="1600" dirty="0"/>
              <a:t> = "Confirmed Cases", col = "</a:t>
            </a:r>
            <a:r>
              <a:rPr lang="en-US" sz="1600" dirty="0" err="1"/>
              <a:t>lightblue</a:t>
            </a:r>
            <a:r>
              <a:rPr lang="en-US" sz="1600" dirty="0"/>
              <a:t>", breaks = 50)</a:t>
            </a:r>
          </a:p>
          <a:p>
            <a:pPr>
              <a:lnSpc>
                <a:spcPct val="100000"/>
              </a:lnSpc>
            </a:pPr>
            <a:r>
              <a:rPr lang="en-US" sz="1600" dirty="0"/>
              <a:t>hist(</a:t>
            </a:r>
            <a:r>
              <a:rPr lang="en-US" sz="1600" dirty="0" err="1"/>
              <a:t>covid$Deaths</a:t>
            </a:r>
            <a:r>
              <a:rPr lang="en-US" sz="1600" dirty="0"/>
              <a:t>, main = "Distribution of Deaths (Original)", </a:t>
            </a:r>
            <a:r>
              <a:rPr lang="en-US" sz="1600" dirty="0" err="1"/>
              <a:t>xlab</a:t>
            </a:r>
            <a:r>
              <a:rPr lang="en-US" sz="1600" dirty="0"/>
              <a:t> = "Death Cases", col = "</a:t>
            </a:r>
            <a:r>
              <a:rPr lang="en-US" sz="1600" dirty="0" err="1"/>
              <a:t>lightblue</a:t>
            </a:r>
            <a:r>
              <a:rPr lang="en-US" sz="1600" dirty="0"/>
              <a:t>", breaks = 50)</a:t>
            </a:r>
          </a:p>
          <a:p>
            <a:pPr>
              <a:lnSpc>
                <a:spcPct val="100000"/>
              </a:lnSpc>
            </a:pPr>
            <a:r>
              <a:rPr lang="en-US" sz="1600" dirty="0"/>
              <a:t>hist(</a:t>
            </a:r>
            <a:r>
              <a:rPr lang="en-US" sz="1600" dirty="0" err="1"/>
              <a:t>covid$Recovered</a:t>
            </a:r>
            <a:r>
              <a:rPr lang="en-US" sz="1600" dirty="0"/>
              <a:t>, main = "Distribution of Recovered (Original)", </a:t>
            </a:r>
            <a:r>
              <a:rPr lang="en-US" sz="1600" dirty="0" err="1"/>
              <a:t>xlab</a:t>
            </a:r>
            <a:r>
              <a:rPr lang="en-US" sz="1600" dirty="0"/>
              <a:t> = "Recovered Cases", col = "</a:t>
            </a:r>
            <a:r>
              <a:rPr lang="en-US" sz="1600" dirty="0" err="1"/>
              <a:t>lightblue</a:t>
            </a:r>
            <a:r>
              <a:rPr lang="en-US" sz="1600" dirty="0"/>
              <a:t>", breaks = 50)</a:t>
            </a:r>
          </a:p>
          <a:p>
            <a:pPr>
              <a:lnSpc>
                <a:spcPct val="100000"/>
              </a:lnSpc>
            </a:pPr>
            <a:endParaRPr lang="en-CA" sz="1600" dirty="0"/>
          </a:p>
        </p:txBody>
      </p:sp>
      <p:pic>
        <p:nvPicPr>
          <p:cNvPr id="3" name="Picture 2" descr="A graph of a number of cases&#10;&#10;Description automatically generated">
            <a:extLst>
              <a:ext uri="{FF2B5EF4-FFF2-40B4-BE49-F238E27FC236}">
                <a16:creationId xmlns:a16="http://schemas.microsoft.com/office/drawing/2014/main" id="{9903E454-E8AE-3FB4-36A0-0348F5CAA270}"/>
              </a:ext>
            </a:extLst>
          </p:cNvPr>
          <p:cNvPicPr>
            <a:picLocks noChangeAspect="1"/>
          </p:cNvPicPr>
          <p:nvPr/>
        </p:nvPicPr>
        <p:blipFill>
          <a:blip r:embed="rId3"/>
          <a:stretch>
            <a:fillRect/>
          </a:stretch>
        </p:blipFill>
        <p:spPr>
          <a:xfrm>
            <a:off x="5102748" y="49831"/>
            <a:ext cx="3277323" cy="3379169"/>
          </a:xfrm>
          <a:prstGeom prst="rect">
            <a:avLst/>
          </a:prstGeom>
        </p:spPr>
      </p:pic>
      <p:pic>
        <p:nvPicPr>
          <p:cNvPr id="5" name="Picture 4" descr="A graph of death cases&#10;&#10;Description automatically generated">
            <a:extLst>
              <a:ext uri="{FF2B5EF4-FFF2-40B4-BE49-F238E27FC236}">
                <a16:creationId xmlns:a16="http://schemas.microsoft.com/office/drawing/2014/main" id="{A6B3C524-E24C-C2CF-76BB-AF1A25C1AF4E}"/>
              </a:ext>
            </a:extLst>
          </p:cNvPr>
          <p:cNvPicPr>
            <a:picLocks noChangeAspect="1"/>
          </p:cNvPicPr>
          <p:nvPr/>
        </p:nvPicPr>
        <p:blipFill>
          <a:blip r:embed="rId4"/>
          <a:stretch>
            <a:fillRect/>
          </a:stretch>
        </p:blipFill>
        <p:spPr>
          <a:xfrm>
            <a:off x="5287943" y="3591344"/>
            <a:ext cx="3659287" cy="2980203"/>
          </a:xfrm>
          <a:prstGeom prst="rect">
            <a:avLst/>
          </a:prstGeom>
        </p:spPr>
      </p:pic>
      <p:pic>
        <p:nvPicPr>
          <p:cNvPr id="6" name="Picture 5" descr="A graph of recovery cases&#10;&#10;Description automatically generated">
            <a:extLst>
              <a:ext uri="{FF2B5EF4-FFF2-40B4-BE49-F238E27FC236}">
                <a16:creationId xmlns:a16="http://schemas.microsoft.com/office/drawing/2014/main" id="{5DFC7B30-E681-87CC-8F82-82271A599135}"/>
              </a:ext>
            </a:extLst>
          </p:cNvPr>
          <p:cNvPicPr>
            <a:picLocks noChangeAspect="1"/>
          </p:cNvPicPr>
          <p:nvPr/>
        </p:nvPicPr>
        <p:blipFill>
          <a:blip r:embed="rId5"/>
          <a:stretch>
            <a:fillRect/>
          </a:stretch>
        </p:blipFill>
        <p:spPr>
          <a:xfrm>
            <a:off x="8380071" y="112512"/>
            <a:ext cx="3659287" cy="3154144"/>
          </a:xfrm>
          <a:prstGeom prst="rect">
            <a:avLst/>
          </a:prstGeom>
        </p:spPr>
      </p:pic>
    </p:spTree>
    <p:extLst>
      <p:ext uri="{BB962C8B-B14F-4D97-AF65-F5344CB8AC3E}">
        <p14:creationId xmlns:p14="http://schemas.microsoft.com/office/powerpoint/2010/main" val="117257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898F4-B9E8-B53A-5ACA-C062755A939A}"/>
              </a:ext>
            </a:extLst>
          </p:cNvPr>
          <p:cNvSpPr>
            <a:spLocks noGrp="1"/>
          </p:cNvSpPr>
          <p:nvPr>
            <p:ph type="title"/>
          </p:nvPr>
        </p:nvSpPr>
        <p:spPr/>
        <p:txBody>
          <a:bodyPr>
            <a:normAutofit/>
          </a:bodyPr>
          <a:lstStyle/>
          <a:p>
            <a:r>
              <a:rPr lang="en-CA" sz="4000" dirty="0"/>
              <a:t>Outlier Detection and Removal</a:t>
            </a:r>
          </a:p>
        </p:txBody>
      </p:sp>
      <p:sp>
        <p:nvSpPr>
          <p:cNvPr id="3" name="Content Placeholder 2">
            <a:extLst>
              <a:ext uri="{FF2B5EF4-FFF2-40B4-BE49-F238E27FC236}">
                <a16:creationId xmlns:a16="http://schemas.microsoft.com/office/drawing/2014/main" id="{FC42E466-0403-EBE5-F2C6-2A918525EB33}"/>
              </a:ext>
            </a:extLst>
          </p:cNvPr>
          <p:cNvSpPr>
            <a:spLocks noGrp="1"/>
          </p:cNvSpPr>
          <p:nvPr>
            <p:ph sz="half" idx="1"/>
          </p:nvPr>
        </p:nvSpPr>
        <p:spPr>
          <a:xfrm>
            <a:off x="1097280" y="2120900"/>
            <a:ext cx="3575304" cy="3748193"/>
          </a:xfrm>
        </p:spPr>
        <p:txBody>
          <a:bodyPr>
            <a:noAutofit/>
          </a:bodyPr>
          <a:lstStyle/>
          <a:p>
            <a:pPr marL="342900" lvl="0" indent="-342900">
              <a:lnSpc>
                <a:spcPct val="107000"/>
              </a:lnSpc>
              <a:buFont typeface="Book Antiqua" panose="02040602050305030304" pitchFamily="18"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histogram of the 'Confirmed', ‘Deaths’, and ‘Recovered’ column are right-skewed and their box plots also indicate significant outliers. This is common in real-life datasets, especially with global events like the COVID-19 pandemic, where most countries have few confirmed cases, but some have exceptionally high numbers. These extreme values can affect analysis and predictions.</a:t>
            </a:r>
            <a:endParaRPr lang="en-CA" sz="1400" dirty="0">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07000"/>
              </a:lnSpc>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endParaRPr lang="en-CA" sz="1400" dirty="0">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To improve accuracy, we remove the outliers from 3 main numerical columns</a:t>
            </a:r>
            <a:r>
              <a:rPr lang="en-US" sz="1400" dirty="0">
                <a:latin typeface="Calibri" panose="020F0502020204030204" pitchFamily="34" charset="0"/>
                <a:ea typeface="Calibri" panose="020F0502020204030204" pitchFamily="34" charset="0"/>
                <a:cs typeface="Times New Roman" panose="02020603050405020304" pitchFamily="18" charset="0"/>
              </a:rPr>
              <a:t>. </a:t>
            </a:r>
            <a:r>
              <a:rPr lang="en-US" sz="1400" dirty="0">
                <a:effectLst/>
                <a:latin typeface="Calibri" panose="020F0502020204030204" pitchFamily="34" charset="0"/>
                <a:ea typeface="Calibri" panose="020F0502020204030204" pitchFamily="34" charset="0"/>
                <a:cs typeface="Times New Roman" panose="02020603050405020304" pitchFamily="18" charset="0"/>
              </a:rPr>
              <a:t>This helps in modeling the data more effectively and drawing reliable conclusions about the distribution of confirmed cases across regions.</a:t>
            </a:r>
            <a:endParaRPr lang="en-CA" sz="1400" dirty="0">
              <a:effectLst/>
              <a:latin typeface="Arial" panose="020B0604020202020204" pitchFamily="34" charset="0"/>
              <a:ea typeface="Calibri" panose="020F0502020204030204" pitchFamily="34" charset="0"/>
              <a:cs typeface="Times New Roman" panose="02020603050405020304" pitchFamily="18" charset="0"/>
            </a:endParaRPr>
          </a:p>
          <a:p>
            <a:endParaRPr lang="en-CA" sz="1400" dirty="0"/>
          </a:p>
        </p:txBody>
      </p:sp>
      <p:sp>
        <p:nvSpPr>
          <p:cNvPr id="4" name="Content Placeholder 3">
            <a:extLst>
              <a:ext uri="{FF2B5EF4-FFF2-40B4-BE49-F238E27FC236}">
                <a16:creationId xmlns:a16="http://schemas.microsoft.com/office/drawing/2014/main" id="{AD89112A-6BB8-64ED-C32F-CA77EA8FD96C}"/>
              </a:ext>
            </a:extLst>
          </p:cNvPr>
          <p:cNvSpPr>
            <a:spLocks noGrp="1"/>
          </p:cNvSpPr>
          <p:nvPr>
            <p:ph sz="half" idx="2"/>
          </p:nvPr>
        </p:nvSpPr>
        <p:spPr>
          <a:xfrm>
            <a:off x="4672584" y="2120900"/>
            <a:ext cx="7242048" cy="1920748"/>
          </a:xfrm>
        </p:spPr>
        <p:txBody>
          <a:bodyPr>
            <a:normAutofit fontScale="25000" lnSpcReduction="20000"/>
          </a:bodyPr>
          <a:lstStyle/>
          <a:p>
            <a:pPr marL="457200">
              <a:lnSpc>
                <a:spcPct val="107000"/>
              </a:lnSpc>
            </a:pPr>
            <a:r>
              <a:rPr lang="en-US" sz="4200" b="1" dirty="0">
                <a:effectLst/>
                <a:latin typeface="Calibri" panose="020F0502020204030204" pitchFamily="34" charset="0"/>
                <a:ea typeface="Calibri" panose="020F0502020204030204" pitchFamily="34" charset="0"/>
                <a:cs typeface="Times New Roman" panose="02020603050405020304" pitchFamily="18" charset="0"/>
              </a:rPr>
              <a:t># Outlier Detection and Removal using IQR method for specified columns</a:t>
            </a:r>
            <a:endParaRPr lang="en-CA" sz="4200" dirty="0">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07000"/>
              </a:lnSpc>
            </a:pPr>
            <a:r>
              <a:rPr lang="en-US" sz="4200" dirty="0">
                <a:effectLst/>
                <a:latin typeface="Calibri" panose="020F0502020204030204" pitchFamily="34" charset="0"/>
                <a:ea typeface="Calibri" panose="020F0502020204030204" pitchFamily="34" charset="0"/>
                <a:cs typeface="Times New Roman" panose="02020603050405020304" pitchFamily="18" charset="0"/>
              </a:rPr>
              <a:t>columns &lt;- c("Confirmed", "Deaths", "Recovered")</a:t>
            </a:r>
            <a:endParaRPr lang="en-CA" sz="4200" dirty="0">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07000"/>
              </a:lnSpc>
            </a:pPr>
            <a:r>
              <a:rPr lang="en-US" sz="4200" b="1" dirty="0">
                <a:effectLst/>
                <a:latin typeface="Calibri" panose="020F0502020204030204" pitchFamily="34" charset="0"/>
                <a:ea typeface="Calibri" panose="020F0502020204030204" pitchFamily="34" charset="0"/>
                <a:cs typeface="Times New Roman" panose="02020603050405020304" pitchFamily="18" charset="0"/>
              </a:rPr>
              <a:t># Loop through them  and remove outliers</a:t>
            </a:r>
            <a:endParaRPr lang="en-CA" sz="4200" dirty="0">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07000"/>
              </a:lnSpc>
            </a:pPr>
            <a:r>
              <a:rPr lang="en-US" sz="4200" dirty="0">
                <a:effectLst/>
                <a:latin typeface="Calibri" panose="020F0502020204030204" pitchFamily="34" charset="0"/>
                <a:ea typeface="Calibri" panose="020F0502020204030204" pitchFamily="34" charset="0"/>
                <a:cs typeface="Times New Roman" panose="02020603050405020304" pitchFamily="18" charset="0"/>
              </a:rPr>
              <a:t>for (col in columns) {</a:t>
            </a:r>
            <a:endParaRPr lang="en-CA" sz="4200" dirty="0">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07000"/>
              </a:lnSpc>
            </a:pPr>
            <a:r>
              <a:rPr lang="en-US" sz="4200" dirty="0">
                <a:effectLst/>
                <a:latin typeface="Calibri" panose="020F0502020204030204" pitchFamily="34" charset="0"/>
                <a:ea typeface="Calibri" panose="020F0502020204030204" pitchFamily="34" charset="0"/>
                <a:cs typeface="Times New Roman" panose="02020603050405020304" pitchFamily="18" charset="0"/>
              </a:rPr>
              <a:t> </a:t>
            </a:r>
            <a:r>
              <a:rPr lang="en-US" sz="4200" b="1" dirty="0">
                <a:effectLst/>
                <a:latin typeface="Calibri" panose="020F0502020204030204" pitchFamily="34" charset="0"/>
                <a:ea typeface="Calibri" panose="020F0502020204030204" pitchFamily="34" charset="0"/>
                <a:cs typeface="Times New Roman" panose="02020603050405020304" pitchFamily="18" charset="0"/>
              </a:rPr>
              <a:t> # Calculate IQR</a:t>
            </a:r>
            <a:endParaRPr lang="en-CA" sz="4200" dirty="0">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07000"/>
              </a:lnSpc>
            </a:pPr>
            <a:r>
              <a:rPr lang="en-US" sz="4200" dirty="0">
                <a:effectLst/>
                <a:latin typeface="Calibri" panose="020F0502020204030204" pitchFamily="34" charset="0"/>
                <a:ea typeface="Calibri" panose="020F0502020204030204" pitchFamily="34" charset="0"/>
                <a:cs typeface="Times New Roman" panose="02020603050405020304" pitchFamily="18" charset="0"/>
              </a:rPr>
              <a:t>  Q1 &lt;- quantile(covid[[col]], 0.25, na.rm = TRUE)</a:t>
            </a:r>
            <a:endParaRPr lang="en-CA" sz="4200" dirty="0">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07000"/>
              </a:lnSpc>
            </a:pPr>
            <a:r>
              <a:rPr lang="en-US" sz="4200" dirty="0">
                <a:effectLst/>
                <a:latin typeface="Calibri" panose="020F0502020204030204" pitchFamily="34" charset="0"/>
                <a:ea typeface="Calibri" panose="020F0502020204030204" pitchFamily="34" charset="0"/>
                <a:cs typeface="Times New Roman" panose="02020603050405020304" pitchFamily="18" charset="0"/>
              </a:rPr>
              <a:t>  Q3 &lt;- quantile(covid[[col]], 0.75, na.rm = TRUE)</a:t>
            </a:r>
            <a:endParaRPr lang="en-CA" sz="4200" dirty="0">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07000"/>
              </a:lnSpc>
            </a:pPr>
            <a:r>
              <a:rPr lang="en-US" sz="4200" dirty="0">
                <a:effectLst/>
                <a:latin typeface="Calibri" panose="020F0502020204030204" pitchFamily="34" charset="0"/>
                <a:ea typeface="Calibri" panose="020F0502020204030204" pitchFamily="34" charset="0"/>
                <a:cs typeface="Times New Roman" panose="02020603050405020304" pitchFamily="18" charset="0"/>
              </a:rPr>
              <a:t>  IQR &lt;- Q3 - Q1</a:t>
            </a:r>
            <a:endParaRPr lang="en-CA" sz="4200" dirty="0">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07000"/>
              </a:lnSpc>
            </a:pPr>
            <a:r>
              <a:rPr lang="en-US" sz="4200" dirty="0">
                <a:effectLst/>
                <a:latin typeface="Calibri" panose="020F0502020204030204" pitchFamily="34" charset="0"/>
                <a:ea typeface="Calibri" panose="020F0502020204030204" pitchFamily="34" charset="0"/>
                <a:cs typeface="Times New Roman" panose="02020603050405020304" pitchFamily="18" charset="0"/>
              </a:rPr>
              <a:t>  </a:t>
            </a:r>
            <a:r>
              <a:rPr lang="en-US" sz="4200" b="1" dirty="0">
                <a:effectLst/>
                <a:latin typeface="Calibri" panose="020F0502020204030204" pitchFamily="34" charset="0"/>
                <a:ea typeface="Calibri" panose="020F0502020204030204" pitchFamily="34" charset="0"/>
                <a:cs typeface="Times New Roman" panose="02020603050405020304" pitchFamily="18" charset="0"/>
              </a:rPr>
              <a:t># Define the bounds for outliers</a:t>
            </a:r>
            <a:endParaRPr lang="en-CA" sz="4200" dirty="0">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07000"/>
              </a:lnSpc>
            </a:pPr>
            <a:r>
              <a:rPr lang="en-US" sz="4200" dirty="0">
                <a:effectLst/>
                <a:latin typeface="Calibri" panose="020F0502020204030204" pitchFamily="34" charset="0"/>
                <a:ea typeface="Calibri" panose="020F0502020204030204" pitchFamily="34" charset="0"/>
                <a:cs typeface="Times New Roman" panose="02020603050405020304" pitchFamily="18" charset="0"/>
              </a:rPr>
              <a:t>  lower &lt;- Q1 - 1.5 * IQR</a:t>
            </a:r>
            <a:endParaRPr lang="en-CA" sz="4200" dirty="0">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07000"/>
              </a:lnSpc>
            </a:pPr>
            <a:r>
              <a:rPr lang="en-US" sz="4200" dirty="0">
                <a:effectLst/>
                <a:latin typeface="Calibri" panose="020F0502020204030204" pitchFamily="34" charset="0"/>
                <a:ea typeface="Calibri" panose="020F0502020204030204" pitchFamily="34" charset="0"/>
                <a:cs typeface="Times New Roman" panose="02020603050405020304" pitchFamily="18" charset="0"/>
              </a:rPr>
              <a:t>  upper &lt;- Q3 + 1.5 * IQR</a:t>
            </a:r>
            <a:endParaRPr lang="en-CA" sz="4200" dirty="0">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07000"/>
              </a:lnSpc>
            </a:pPr>
            <a:r>
              <a:rPr lang="en-US" sz="4200" dirty="0">
                <a:effectLst/>
                <a:latin typeface="Calibri" panose="020F0502020204030204" pitchFamily="34" charset="0"/>
                <a:ea typeface="Calibri" panose="020F0502020204030204" pitchFamily="34" charset="0"/>
                <a:cs typeface="Times New Roman" panose="02020603050405020304" pitchFamily="18" charset="0"/>
              </a:rPr>
              <a:t>  </a:t>
            </a:r>
            <a:r>
              <a:rPr lang="en-US" sz="4200" b="1" dirty="0">
                <a:effectLst/>
                <a:latin typeface="Calibri" panose="020F0502020204030204" pitchFamily="34" charset="0"/>
                <a:ea typeface="Calibri" panose="020F0502020204030204" pitchFamily="34" charset="0"/>
                <a:cs typeface="Times New Roman" panose="02020603050405020304" pitchFamily="18" charset="0"/>
              </a:rPr>
              <a:t># Filter the dataset to remove outliers</a:t>
            </a:r>
            <a:endParaRPr lang="en-CA" sz="4200" dirty="0">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07000"/>
              </a:lnSpc>
            </a:pPr>
            <a:r>
              <a:rPr lang="en-US" sz="4200" dirty="0">
                <a:effectLst/>
                <a:latin typeface="Calibri" panose="020F0502020204030204" pitchFamily="34" charset="0"/>
                <a:ea typeface="Calibri" panose="020F0502020204030204" pitchFamily="34" charset="0"/>
                <a:cs typeface="Times New Roman" panose="02020603050405020304" pitchFamily="18" charset="0"/>
              </a:rPr>
              <a:t>  covid &lt;- covid %&gt;% filter(covid[[col]] &gt;= lower &amp; covid[[col]] &lt;= upper)</a:t>
            </a:r>
            <a:endParaRPr lang="en-CA" sz="4200" dirty="0">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4200" dirty="0">
                <a:effectLst/>
                <a:latin typeface="Calibri" panose="020F0502020204030204" pitchFamily="34" charset="0"/>
                <a:ea typeface="Calibri" panose="020F0502020204030204" pitchFamily="34" charset="0"/>
                <a:cs typeface="Times New Roman" panose="02020603050405020304" pitchFamily="18" charset="0"/>
              </a:rPr>
              <a:t>}</a:t>
            </a:r>
            <a:endParaRPr lang="en-CA" sz="4200" dirty="0">
              <a:effectLst/>
              <a:latin typeface="Arial" panose="020B0604020202020204" pitchFamily="34" charset="0"/>
              <a:ea typeface="Calibri" panose="020F0502020204030204" pitchFamily="34" charset="0"/>
              <a:cs typeface="Times New Roman" panose="02020603050405020304" pitchFamily="18" charset="0"/>
            </a:endParaRPr>
          </a:p>
          <a:p>
            <a:endParaRPr lang="en-CA" dirty="0"/>
          </a:p>
        </p:txBody>
      </p:sp>
    </p:spTree>
    <p:extLst>
      <p:ext uri="{BB962C8B-B14F-4D97-AF65-F5344CB8AC3E}">
        <p14:creationId xmlns:p14="http://schemas.microsoft.com/office/powerpoint/2010/main" val="1037138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83F76-197E-5C14-97D8-0B726743FEB9}"/>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8827618-A10D-8376-3372-4C3D5B52FEFA}"/>
              </a:ext>
            </a:extLst>
          </p:cNvPr>
          <p:cNvSpPr>
            <a:spLocks noGrp="1"/>
          </p:cNvSpPr>
          <p:nvPr>
            <p:ph type="body" sz="half" idx="2"/>
          </p:nvPr>
        </p:nvSpPr>
        <p:spPr>
          <a:xfrm>
            <a:off x="524593" y="501018"/>
            <a:ext cx="3517567" cy="4912230"/>
          </a:xfrm>
        </p:spPr>
        <p:txBody>
          <a:bodyPr>
            <a:noAutofit/>
          </a:bodyPr>
          <a:lstStyle/>
          <a:p>
            <a:r>
              <a:rPr lang="en-US" sz="1400" dirty="0"/>
              <a:t>hist(</a:t>
            </a:r>
            <a:r>
              <a:rPr lang="en-US" sz="1400" dirty="0" err="1"/>
              <a:t>covid$Confirmed</a:t>
            </a:r>
            <a:r>
              <a:rPr lang="en-US" sz="1400" dirty="0"/>
              <a:t>, main = "Distribution of Confirmed Cases (After Outlier Removal)", </a:t>
            </a:r>
            <a:r>
              <a:rPr lang="en-US" sz="1400" dirty="0" err="1"/>
              <a:t>xlab</a:t>
            </a:r>
            <a:r>
              <a:rPr lang="en-US" sz="1400" dirty="0"/>
              <a:t> = "Confirmed Cases", col = "</a:t>
            </a:r>
            <a:r>
              <a:rPr lang="en-US" sz="1400" dirty="0" err="1"/>
              <a:t>lightgreen</a:t>
            </a:r>
            <a:r>
              <a:rPr lang="en-US" sz="1400" dirty="0"/>
              <a:t>", breaks = 50)</a:t>
            </a:r>
            <a:endParaRPr lang="en-CA" sz="1400" dirty="0"/>
          </a:p>
          <a:p>
            <a:r>
              <a:rPr lang="en-US" sz="1400" dirty="0"/>
              <a:t>hist(</a:t>
            </a:r>
            <a:r>
              <a:rPr lang="en-US" sz="1400" dirty="0" err="1"/>
              <a:t>covid$Deaths</a:t>
            </a:r>
            <a:r>
              <a:rPr lang="en-US" sz="1400" dirty="0"/>
              <a:t>, main = "Distribution of Deaths Cases (After Outlier Removal)", </a:t>
            </a:r>
            <a:r>
              <a:rPr lang="en-US" sz="1400" dirty="0" err="1"/>
              <a:t>xlab</a:t>
            </a:r>
            <a:r>
              <a:rPr lang="en-US" sz="1400" dirty="0"/>
              <a:t> = "Confirmed Cases", col = "</a:t>
            </a:r>
            <a:r>
              <a:rPr lang="en-US" sz="1400" dirty="0" err="1"/>
              <a:t>lightgreen</a:t>
            </a:r>
            <a:r>
              <a:rPr lang="en-US" sz="1400" dirty="0"/>
              <a:t>", breaks = 50)</a:t>
            </a:r>
            <a:endParaRPr lang="en-CA" sz="1400" dirty="0"/>
          </a:p>
          <a:p>
            <a:r>
              <a:rPr lang="en-US" sz="1400" dirty="0"/>
              <a:t>hist(</a:t>
            </a:r>
            <a:r>
              <a:rPr lang="en-US" sz="1400" dirty="0" err="1"/>
              <a:t>covid$Recovered</a:t>
            </a:r>
            <a:r>
              <a:rPr lang="en-US" sz="1400" dirty="0"/>
              <a:t>, main = "Distribution of Confirmed Cases (After Outlier Removal)", </a:t>
            </a:r>
            <a:r>
              <a:rPr lang="en-US" sz="1400" dirty="0" err="1"/>
              <a:t>xlab</a:t>
            </a:r>
            <a:r>
              <a:rPr lang="en-US" sz="1400" dirty="0"/>
              <a:t> = "Confirmed Cases", col = "</a:t>
            </a:r>
            <a:r>
              <a:rPr lang="en-US" sz="1400" dirty="0" err="1"/>
              <a:t>lightgreen</a:t>
            </a:r>
            <a:r>
              <a:rPr lang="en-US" sz="1400" dirty="0"/>
              <a:t>", breaks = 50)</a:t>
            </a:r>
          </a:p>
          <a:p>
            <a:r>
              <a:rPr lang="en-US" sz="1400" dirty="0"/>
              <a:t>After removing the outliers, the data of these columns are now more evenly distributed. While they remain right-skewed, this is expected, as the distribution still reflects the natural variance seen in real-world datasets, particularly for global phenomena like the COVID-19 pandemic.</a:t>
            </a:r>
            <a:endParaRPr lang="en-CA" sz="1400" dirty="0"/>
          </a:p>
          <a:p>
            <a:endParaRPr lang="en-CA" sz="1400" dirty="0"/>
          </a:p>
          <a:p>
            <a:pPr>
              <a:lnSpc>
                <a:spcPct val="100000"/>
              </a:lnSpc>
            </a:pPr>
            <a:endParaRPr lang="en-CA" sz="1400" dirty="0"/>
          </a:p>
        </p:txBody>
      </p:sp>
      <p:pic>
        <p:nvPicPr>
          <p:cNvPr id="2" name="Picture 1" descr="A graph of a number of cases&#10;&#10;Description automatically generated">
            <a:extLst>
              <a:ext uri="{FF2B5EF4-FFF2-40B4-BE49-F238E27FC236}">
                <a16:creationId xmlns:a16="http://schemas.microsoft.com/office/drawing/2014/main" id="{DF29C2F1-9B03-C0A7-4109-66D27FF4783E}"/>
              </a:ext>
            </a:extLst>
          </p:cNvPr>
          <p:cNvPicPr>
            <a:picLocks noChangeAspect="1"/>
          </p:cNvPicPr>
          <p:nvPr/>
        </p:nvPicPr>
        <p:blipFill>
          <a:blip r:embed="rId3"/>
          <a:stretch>
            <a:fillRect/>
          </a:stretch>
        </p:blipFill>
        <p:spPr>
          <a:xfrm>
            <a:off x="4805265" y="3332284"/>
            <a:ext cx="4011460" cy="3413203"/>
          </a:xfrm>
          <a:prstGeom prst="rect">
            <a:avLst/>
          </a:prstGeom>
        </p:spPr>
      </p:pic>
      <p:pic>
        <p:nvPicPr>
          <p:cNvPr id="3" name="Picture 2" descr="A graph of a number of cases&#10;&#10;Description automatically generated">
            <a:extLst>
              <a:ext uri="{FF2B5EF4-FFF2-40B4-BE49-F238E27FC236}">
                <a16:creationId xmlns:a16="http://schemas.microsoft.com/office/drawing/2014/main" id="{5DC11296-2F28-263F-0D9B-D856938319D8}"/>
              </a:ext>
            </a:extLst>
          </p:cNvPr>
          <p:cNvPicPr>
            <a:picLocks noChangeAspect="1"/>
          </p:cNvPicPr>
          <p:nvPr/>
        </p:nvPicPr>
        <p:blipFill>
          <a:blip r:embed="rId4"/>
          <a:stretch>
            <a:fillRect/>
          </a:stretch>
        </p:blipFill>
        <p:spPr>
          <a:xfrm>
            <a:off x="8456416" y="112512"/>
            <a:ext cx="3615631" cy="2938419"/>
          </a:xfrm>
          <a:prstGeom prst="rect">
            <a:avLst/>
          </a:prstGeom>
        </p:spPr>
      </p:pic>
      <p:pic>
        <p:nvPicPr>
          <p:cNvPr id="5" name="Picture 4" descr="A graph of a number of cases&#10;&#10;Description automatically generated">
            <a:extLst>
              <a:ext uri="{FF2B5EF4-FFF2-40B4-BE49-F238E27FC236}">
                <a16:creationId xmlns:a16="http://schemas.microsoft.com/office/drawing/2014/main" id="{98114B32-0EAA-4BD9-AB6C-29F819395ACC}"/>
              </a:ext>
            </a:extLst>
          </p:cNvPr>
          <p:cNvPicPr>
            <a:picLocks noChangeAspect="1"/>
          </p:cNvPicPr>
          <p:nvPr/>
        </p:nvPicPr>
        <p:blipFill>
          <a:blip r:embed="rId5"/>
          <a:stretch>
            <a:fillRect/>
          </a:stretch>
        </p:blipFill>
        <p:spPr>
          <a:xfrm>
            <a:off x="4805265" y="143897"/>
            <a:ext cx="3615631" cy="2907034"/>
          </a:xfrm>
          <a:prstGeom prst="rect">
            <a:avLst/>
          </a:prstGeom>
        </p:spPr>
      </p:pic>
    </p:spTree>
    <p:extLst>
      <p:ext uri="{BB962C8B-B14F-4D97-AF65-F5344CB8AC3E}">
        <p14:creationId xmlns:p14="http://schemas.microsoft.com/office/powerpoint/2010/main" val="185238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1000"/>
                                        <p:tgtEl>
                                          <p:spTgt spid="4">
                                            <p:txEl>
                                              <p:pRg st="3" end="3"/>
                                            </p:txEl>
                                          </p:spTgt>
                                        </p:tgtEl>
                                      </p:cBhvr>
                                    </p:animEffect>
                                    <p:anim calcmode="lin" valueType="num">
                                      <p:cBhvr>
                                        <p:cTn id="3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09EA9-4331-AA56-C3E0-04725B6E70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99A3B-924A-EBE2-6036-9CD78A12BF94}"/>
              </a:ext>
            </a:extLst>
          </p:cNvPr>
          <p:cNvSpPr>
            <a:spLocks noGrp="1"/>
          </p:cNvSpPr>
          <p:nvPr>
            <p:ph type="title"/>
          </p:nvPr>
        </p:nvSpPr>
        <p:spPr/>
        <p:txBody>
          <a:bodyPr>
            <a:normAutofit/>
          </a:bodyPr>
          <a:lstStyle/>
          <a:p>
            <a:r>
              <a:rPr lang="en-CA" sz="4000" dirty="0"/>
              <a:t>Split Data into Train and Test Datasets</a:t>
            </a:r>
          </a:p>
        </p:txBody>
      </p:sp>
      <p:sp>
        <p:nvSpPr>
          <p:cNvPr id="3" name="Content Placeholder 2">
            <a:extLst>
              <a:ext uri="{FF2B5EF4-FFF2-40B4-BE49-F238E27FC236}">
                <a16:creationId xmlns:a16="http://schemas.microsoft.com/office/drawing/2014/main" id="{C781FB93-B7D9-3563-2F77-E0A36A76117F}"/>
              </a:ext>
            </a:extLst>
          </p:cNvPr>
          <p:cNvSpPr>
            <a:spLocks noGrp="1"/>
          </p:cNvSpPr>
          <p:nvPr>
            <p:ph sz="half" idx="1"/>
          </p:nvPr>
        </p:nvSpPr>
        <p:spPr>
          <a:xfrm>
            <a:off x="1097280" y="2120900"/>
            <a:ext cx="3575304" cy="3748193"/>
          </a:xfrm>
        </p:spPr>
        <p:txBody>
          <a:bodyPr>
            <a:noAutofit/>
          </a:bodyPr>
          <a:lstStyle/>
          <a:p>
            <a:pPr marL="457200">
              <a:lnSpc>
                <a:spcPct val="107000"/>
              </a:lnSpc>
            </a:pPr>
            <a:r>
              <a:rPr lang="en-US" sz="1400">
                <a:effectLst/>
                <a:latin typeface="Calibri" panose="020F0502020204030204" pitchFamily="34" charset="0"/>
                <a:ea typeface="Calibri" panose="020F0502020204030204" pitchFamily="34" charset="0"/>
                <a:cs typeface="Times New Roman" panose="02020603050405020304" pitchFamily="18" charset="0"/>
              </a:rPr>
              <a:t>set.seed(123) # for reproducibility</a:t>
            </a:r>
            <a:endParaRPr lang="en-CA" sz="1400">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07000"/>
              </a:lnSpc>
            </a:pPr>
            <a:r>
              <a:rPr lang="en-US" sz="1400">
                <a:effectLst/>
                <a:latin typeface="Calibri" panose="020F0502020204030204" pitchFamily="34" charset="0"/>
                <a:ea typeface="Calibri" panose="020F0502020204030204" pitchFamily="34" charset="0"/>
                <a:cs typeface="Times New Roman" panose="02020603050405020304" pitchFamily="18" charset="0"/>
              </a:rPr>
              <a:t>indexes = sample(1:nrow(covid), size = 0.3 * nrow(covid))</a:t>
            </a:r>
            <a:endParaRPr lang="en-CA" sz="1400">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07000"/>
              </a:lnSpc>
            </a:pPr>
            <a:r>
              <a:rPr lang="en-US" sz="1400">
                <a:effectLst/>
                <a:latin typeface="Calibri" panose="020F0502020204030204" pitchFamily="34" charset="0"/>
                <a:ea typeface="Calibri" panose="020F0502020204030204" pitchFamily="34" charset="0"/>
                <a:cs typeface="Times New Roman" panose="02020603050405020304" pitchFamily="18" charset="0"/>
              </a:rPr>
              <a:t> </a:t>
            </a:r>
            <a:endParaRPr lang="en-CA" sz="1400">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07000"/>
              </a:lnSpc>
            </a:pPr>
            <a:r>
              <a:rPr lang="en-US" sz="1400">
                <a:effectLst/>
                <a:latin typeface="Calibri" panose="020F0502020204030204" pitchFamily="34" charset="0"/>
                <a:ea typeface="Calibri" panose="020F0502020204030204" pitchFamily="34" charset="0"/>
                <a:cs typeface="Times New Roman" panose="02020603050405020304" pitchFamily="18" charset="0"/>
              </a:rPr>
              <a:t>Test_data = covid[indexes,] # Test dataset 30%</a:t>
            </a:r>
            <a:endParaRPr lang="en-CA" sz="1400">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400">
                <a:effectLst/>
                <a:latin typeface="Calibri" panose="020F0502020204030204" pitchFamily="34" charset="0"/>
                <a:ea typeface="Calibri" panose="020F0502020204030204" pitchFamily="34" charset="0"/>
                <a:cs typeface="Times New Roman" panose="02020603050405020304" pitchFamily="18" charset="0"/>
              </a:rPr>
              <a:t>Train_data = covid[-indexes,] # Train dataset 70%</a:t>
            </a:r>
          </a:p>
          <a:p>
            <a:pPr marL="457200">
              <a:lnSpc>
                <a:spcPct val="107000"/>
              </a:lnSpc>
            </a:pPr>
            <a:r>
              <a:rPr lang="en-US" sz="1400">
                <a:effectLst/>
                <a:latin typeface="Calibri" panose="020F0502020204030204" pitchFamily="34" charset="0"/>
                <a:ea typeface="Calibri" panose="020F0502020204030204" pitchFamily="34" charset="0"/>
                <a:cs typeface="Times New Roman" panose="02020603050405020304" pitchFamily="18" charset="0"/>
              </a:rPr>
              <a:t>dim(Test_data)</a:t>
            </a:r>
            <a:endParaRPr lang="en-CA" sz="1400">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07000"/>
              </a:lnSpc>
            </a:pPr>
            <a:r>
              <a:rPr lang="en-US" sz="1400">
                <a:effectLst/>
                <a:latin typeface="Calibri" panose="020F0502020204030204" pitchFamily="34" charset="0"/>
                <a:ea typeface="Calibri" panose="020F0502020204030204" pitchFamily="34" charset="0"/>
                <a:cs typeface="Times New Roman" panose="02020603050405020304" pitchFamily="18" charset="0"/>
              </a:rPr>
              <a:t>dim(Train_data)</a:t>
            </a:r>
            <a:endParaRPr lang="en-CA" sz="1400">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400">
                <a:effectLst/>
                <a:latin typeface="Calibri" panose="020F0502020204030204" pitchFamily="34" charset="0"/>
                <a:ea typeface="Calibri" panose="020F0502020204030204" pitchFamily="34" charset="0"/>
                <a:cs typeface="Times New Roman" panose="02020603050405020304" pitchFamily="18" charset="0"/>
              </a:rPr>
              <a:t>str(Train_data)</a:t>
            </a:r>
            <a:endParaRPr lang="en-CA" sz="1400">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CA" sz="1800">
              <a:effectLst/>
              <a:latin typeface="Arial" panose="020B0604020202020204" pitchFamily="34" charset="0"/>
              <a:ea typeface="Calibri" panose="020F0502020204030204" pitchFamily="34" charset="0"/>
              <a:cs typeface="Times New Roman" panose="02020603050405020304" pitchFamily="18" charset="0"/>
            </a:endParaRPr>
          </a:p>
          <a:p>
            <a:endParaRPr lang="en-CA" sz="1400" dirty="0"/>
          </a:p>
        </p:txBody>
      </p:sp>
      <p:sp>
        <p:nvSpPr>
          <p:cNvPr id="4" name="Content Placeholder 3">
            <a:extLst>
              <a:ext uri="{FF2B5EF4-FFF2-40B4-BE49-F238E27FC236}">
                <a16:creationId xmlns:a16="http://schemas.microsoft.com/office/drawing/2014/main" id="{39DB504C-7A0C-F041-8B47-4D626FE1DA44}"/>
              </a:ext>
            </a:extLst>
          </p:cNvPr>
          <p:cNvSpPr>
            <a:spLocks noGrp="1"/>
          </p:cNvSpPr>
          <p:nvPr>
            <p:ph sz="half" idx="2"/>
          </p:nvPr>
        </p:nvSpPr>
        <p:spPr>
          <a:xfrm>
            <a:off x="4672584" y="2120900"/>
            <a:ext cx="7242048" cy="1920748"/>
          </a:xfrm>
        </p:spPr>
        <p:txBody>
          <a:bodyPr>
            <a:normAutofit/>
          </a:bodyPr>
          <a:lstStyle/>
          <a:p>
            <a:pPr marL="457200">
              <a:lnSpc>
                <a:spcPct val="107000"/>
              </a:lnSpc>
              <a:spcAft>
                <a:spcPts val="800"/>
              </a:spcAft>
            </a:pPr>
            <a:endParaRPr lang="en-CA" sz="4200">
              <a:effectLst/>
              <a:latin typeface="Arial" panose="020B0604020202020204" pitchFamily="34" charset="0"/>
              <a:ea typeface="Calibri" panose="020F0502020204030204" pitchFamily="34" charset="0"/>
              <a:cs typeface="Times New Roman" panose="02020603050405020304" pitchFamily="18" charset="0"/>
            </a:endParaRPr>
          </a:p>
          <a:p>
            <a:endParaRPr lang="en-CA" dirty="0"/>
          </a:p>
        </p:txBody>
      </p:sp>
      <p:pic>
        <p:nvPicPr>
          <p:cNvPr id="5" name="Picture 4" descr="A screenshot of a computer&#10;&#10;Description automatically generated">
            <a:extLst>
              <a:ext uri="{FF2B5EF4-FFF2-40B4-BE49-F238E27FC236}">
                <a16:creationId xmlns:a16="http://schemas.microsoft.com/office/drawing/2014/main" id="{41EF4441-6F36-2893-5307-5848EB42BD9B}"/>
              </a:ext>
            </a:extLst>
          </p:cNvPr>
          <p:cNvPicPr>
            <a:picLocks noChangeAspect="1"/>
          </p:cNvPicPr>
          <p:nvPr/>
        </p:nvPicPr>
        <p:blipFill>
          <a:blip r:embed="rId2"/>
          <a:stretch>
            <a:fillRect/>
          </a:stretch>
        </p:blipFill>
        <p:spPr>
          <a:xfrm>
            <a:off x="4881983" y="2142291"/>
            <a:ext cx="6823249" cy="3798713"/>
          </a:xfrm>
          <a:prstGeom prst="rect">
            <a:avLst/>
          </a:prstGeom>
        </p:spPr>
      </p:pic>
    </p:spTree>
    <p:extLst>
      <p:ext uri="{BB962C8B-B14F-4D97-AF65-F5344CB8AC3E}">
        <p14:creationId xmlns:p14="http://schemas.microsoft.com/office/powerpoint/2010/main" val="2469421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E227E-4785-051D-9417-6072848663BE}"/>
            </a:ext>
          </a:extLst>
        </p:cNvPr>
        <p:cNvGrpSpPr/>
        <p:nvPr/>
      </p:nvGrpSpPr>
      <p:grpSpPr>
        <a:xfrm>
          <a:off x="0" y="0"/>
          <a:ext cx="0" cy="0"/>
          <a:chOff x="0" y="0"/>
          <a:chExt cx="0" cy="0"/>
        </a:xfrm>
      </p:grpSpPr>
      <p:pic>
        <p:nvPicPr>
          <p:cNvPr id="1032" name="Picture 8" descr="Colorful charts and graphs depicting business success | Premium  AI-generated vector">
            <a:extLst>
              <a:ext uri="{FF2B5EF4-FFF2-40B4-BE49-F238E27FC236}">
                <a16:creationId xmlns:a16="http://schemas.microsoft.com/office/drawing/2014/main" id="{6F2D0A9F-4CAA-1794-CD3D-6194235EC5B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06832" y="0"/>
            <a:ext cx="4578350" cy="4578350"/>
          </a:xfrm>
          <a:prstGeom prst="rect">
            <a:avLst/>
          </a:prstGeom>
          <a:solidFill>
            <a:srgbClr val="FFFFFF"/>
          </a:solidFill>
        </p:spPr>
      </p:pic>
      <p:sp>
        <p:nvSpPr>
          <p:cNvPr id="2" name="Title 1">
            <a:extLst>
              <a:ext uri="{FF2B5EF4-FFF2-40B4-BE49-F238E27FC236}">
                <a16:creationId xmlns:a16="http://schemas.microsoft.com/office/drawing/2014/main" id="{4047AF74-94A4-AD13-58B6-B12A222BA0EB}"/>
              </a:ext>
            </a:extLst>
          </p:cNvPr>
          <p:cNvSpPr>
            <a:spLocks noGrp="1"/>
          </p:cNvSpPr>
          <p:nvPr>
            <p:ph type="title"/>
          </p:nvPr>
        </p:nvSpPr>
        <p:spPr>
          <a:xfrm>
            <a:off x="1097279" y="4799362"/>
            <a:ext cx="10113645" cy="743682"/>
          </a:xfrm>
        </p:spPr>
        <p:txBody>
          <a:bodyPr anchor="b">
            <a:normAutofit/>
          </a:bodyPr>
          <a:lstStyle/>
          <a:p>
            <a:r>
              <a:rPr lang="en-US" dirty="0"/>
              <a:t>Graph Analysis</a:t>
            </a:r>
          </a:p>
        </p:txBody>
      </p:sp>
      <p:sp>
        <p:nvSpPr>
          <p:cNvPr id="3" name="Subtitle 2">
            <a:extLst>
              <a:ext uri="{FF2B5EF4-FFF2-40B4-BE49-F238E27FC236}">
                <a16:creationId xmlns:a16="http://schemas.microsoft.com/office/drawing/2014/main" id="{E51357F1-A756-8DAB-2122-0C4E4F83FD06}"/>
              </a:ext>
            </a:extLst>
          </p:cNvPr>
          <p:cNvSpPr>
            <a:spLocks noGrp="1"/>
          </p:cNvSpPr>
          <p:nvPr>
            <p:ph type="body" sz="half" idx="2"/>
          </p:nvPr>
        </p:nvSpPr>
        <p:spPr>
          <a:xfrm>
            <a:off x="1097279" y="5715000"/>
            <a:ext cx="10113264" cy="609600"/>
          </a:xfrm>
        </p:spPr>
        <p:txBody>
          <a:bodyPr>
            <a:normAutofit/>
          </a:bodyPr>
          <a:lstStyle/>
          <a:p>
            <a:endParaRPr lang="en-US" dirty="0"/>
          </a:p>
          <a:p>
            <a:endParaRPr lang="en-US" dirty="0"/>
          </a:p>
        </p:txBody>
      </p:sp>
    </p:spTree>
    <p:extLst>
      <p:ext uri="{BB962C8B-B14F-4D97-AF65-F5344CB8AC3E}">
        <p14:creationId xmlns:p14="http://schemas.microsoft.com/office/powerpoint/2010/main" val="313227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D9B57-BF3F-306F-DA03-669246BF41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5F124F-D170-2313-0E85-3DFE9BDDA0F0}"/>
              </a:ext>
            </a:extLst>
          </p:cNvPr>
          <p:cNvSpPr>
            <a:spLocks noGrp="1"/>
          </p:cNvSpPr>
          <p:nvPr>
            <p:ph type="title"/>
          </p:nvPr>
        </p:nvSpPr>
        <p:spPr/>
        <p:txBody>
          <a:bodyPr>
            <a:normAutofit/>
          </a:bodyPr>
          <a:lstStyle/>
          <a:p>
            <a:r>
              <a:rPr lang="en-CA" sz="4000" dirty="0"/>
              <a:t>Correlation between Numeric Columns</a:t>
            </a:r>
          </a:p>
        </p:txBody>
      </p:sp>
      <p:sp>
        <p:nvSpPr>
          <p:cNvPr id="3" name="Content Placeholder 2">
            <a:extLst>
              <a:ext uri="{FF2B5EF4-FFF2-40B4-BE49-F238E27FC236}">
                <a16:creationId xmlns:a16="http://schemas.microsoft.com/office/drawing/2014/main" id="{94984E90-0777-DB24-4E18-C33A5F98A2CD}"/>
              </a:ext>
            </a:extLst>
          </p:cNvPr>
          <p:cNvSpPr>
            <a:spLocks noGrp="1"/>
          </p:cNvSpPr>
          <p:nvPr>
            <p:ph sz="half" idx="1"/>
          </p:nvPr>
        </p:nvSpPr>
        <p:spPr>
          <a:xfrm>
            <a:off x="1097279" y="1997808"/>
            <a:ext cx="5127676" cy="3748193"/>
          </a:xfrm>
        </p:spPr>
        <p:txBody>
          <a:bodyPr>
            <a:noAutofit/>
          </a:bodyPr>
          <a:lstStyle/>
          <a:p>
            <a:pPr marL="457200">
              <a:lnSpc>
                <a:spcPct val="107000"/>
              </a:lnSpc>
            </a:pPr>
            <a:r>
              <a:rPr lang="en-US" sz="1200" b="1" dirty="0">
                <a:effectLst/>
                <a:latin typeface="Calibri" panose="020F0502020204030204" pitchFamily="34" charset="0"/>
                <a:ea typeface="Calibri" panose="020F0502020204030204" pitchFamily="34" charset="0"/>
                <a:cs typeface="Times New Roman" panose="02020603050405020304" pitchFamily="18" charset="0"/>
              </a:rPr>
              <a:t># Calculate correlation between numeric columns</a:t>
            </a:r>
            <a:endParaRPr lang="en-CA" sz="1200" dirty="0">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07000"/>
              </a:lnSpc>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numeric_columns</a:t>
            </a:r>
            <a:r>
              <a:rPr lang="en-US" sz="1200" dirty="0">
                <a:effectLst/>
                <a:latin typeface="Calibri" panose="020F0502020204030204" pitchFamily="34" charset="0"/>
                <a:ea typeface="Calibri" panose="020F0502020204030204" pitchFamily="34" charset="0"/>
                <a:cs typeface="Times New Roman" panose="02020603050405020304" pitchFamily="18" charset="0"/>
              </a:rPr>
              <a:t> &lt;- names(covid)[</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sapply</a:t>
            </a:r>
            <a:r>
              <a:rPr lang="en-US" sz="1200" dirty="0">
                <a:effectLst/>
                <a:latin typeface="Calibri" panose="020F0502020204030204" pitchFamily="34" charset="0"/>
                <a:ea typeface="Calibri" panose="020F0502020204030204" pitchFamily="34" charset="0"/>
                <a:cs typeface="Times New Roman" panose="02020603050405020304" pitchFamily="18" charset="0"/>
              </a:rPr>
              <a:t>(covid,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is.numeric</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r>
            <a:endParaRPr lang="en-CA" sz="1200" dirty="0">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07000"/>
              </a:lnSpc>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Attribute_Corr</a:t>
            </a:r>
            <a:r>
              <a:rPr lang="en-US" sz="1200" dirty="0">
                <a:effectLst/>
                <a:latin typeface="Calibri" panose="020F0502020204030204" pitchFamily="34" charset="0"/>
                <a:ea typeface="Calibri" panose="020F0502020204030204" pitchFamily="34" charset="0"/>
                <a:cs typeface="Times New Roman" panose="02020603050405020304" pitchFamily="18" charset="0"/>
              </a:rPr>
              <a:t> &lt;-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cor</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Train_data</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numeric_columns</a:t>
            </a:r>
            <a:r>
              <a:rPr lang="en-US" sz="1200" dirty="0">
                <a:effectLst/>
                <a:latin typeface="Calibri" panose="020F0502020204030204" pitchFamily="34" charset="0"/>
                <a:ea typeface="Calibri" panose="020F0502020204030204" pitchFamily="34" charset="0"/>
                <a:cs typeface="Times New Roman" panose="02020603050405020304" pitchFamily="18" charset="0"/>
              </a:rPr>
              <a:t>], method =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pearson</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r>
            <a:endParaRPr lang="en-CA" sz="1200" dirty="0">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07000"/>
              </a:lnSpc>
            </a:pPr>
            <a:r>
              <a:rPr lang="en-US" sz="1200" b="1" dirty="0">
                <a:effectLst/>
                <a:latin typeface="Calibri" panose="020F0502020204030204" pitchFamily="34" charset="0"/>
                <a:ea typeface="Calibri" panose="020F0502020204030204" pitchFamily="34" charset="0"/>
                <a:cs typeface="Times New Roman" panose="02020603050405020304" pitchFamily="18" charset="0"/>
              </a:rPr>
              <a:t># Plot Correlation heatmap</a:t>
            </a:r>
            <a:endParaRPr lang="en-CA" sz="1200" dirty="0">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07000"/>
              </a:lnSpc>
            </a:pPr>
            <a:r>
              <a:rPr lang="en-US" sz="1200" dirty="0">
                <a:effectLst/>
                <a:latin typeface="Calibri" panose="020F0502020204030204" pitchFamily="34" charset="0"/>
                <a:ea typeface="Calibri" panose="020F0502020204030204" pitchFamily="34" charset="0"/>
                <a:cs typeface="Times New Roman" panose="02020603050405020304" pitchFamily="18" charset="0"/>
              </a:rPr>
              <a:t>library(</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corrplot</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r>
            <a:endParaRPr lang="en-CA" sz="1200" dirty="0">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07000"/>
              </a:lnSpc>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corrplot</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Attribute_Corr</a:t>
            </a:r>
            <a:r>
              <a:rPr lang="en-US" sz="1200" dirty="0">
                <a:effectLst/>
                <a:latin typeface="Calibri" panose="020F0502020204030204" pitchFamily="34" charset="0"/>
                <a:ea typeface="Calibri" panose="020F0502020204030204" pitchFamily="34" charset="0"/>
                <a:cs typeface="Times New Roman" panose="02020603050405020304" pitchFamily="18" charset="0"/>
              </a:rPr>
              <a:t>, type = "upper", method = "color",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addCoef.col</a:t>
            </a:r>
            <a:r>
              <a:rPr lang="en-US" sz="1200" dirty="0">
                <a:effectLst/>
                <a:latin typeface="Calibri" panose="020F0502020204030204" pitchFamily="34" charset="0"/>
                <a:ea typeface="Calibri" panose="020F0502020204030204" pitchFamily="34" charset="0"/>
                <a:cs typeface="Times New Roman" panose="02020603050405020304" pitchFamily="18" charset="0"/>
              </a:rPr>
              <a:t> = "black", </a:t>
            </a:r>
            <a:r>
              <a:rPr lang="en-CA" sz="1200" dirty="0">
                <a:latin typeface="Arial" panose="020B0604020202020204" pitchFamily="34" charset="0"/>
                <a:ea typeface="Calibri" panose="020F0502020204030204" pitchFamily="34" charset="0"/>
                <a:cs typeface="Times New Roman" panose="02020603050405020304" pitchFamily="18" charset="0"/>
              </a:rPr>
              <a:t> </a:t>
            </a:r>
            <a:r>
              <a:rPr lang="en-US" sz="1200" dirty="0">
                <a:effectLst/>
                <a:latin typeface="Calibri" panose="020F0502020204030204" pitchFamily="34" charset="0"/>
                <a:ea typeface="Calibri" panose="020F0502020204030204" pitchFamily="34" charset="0"/>
                <a:cs typeface="Times New Roman" panose="02020603050405020304" pitchFamily="18" charset="0"/>
              </a:rPr>
              <a:t>title = "Correlation between the attributes",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number.cex</a:t>
            </a:r>
            <a:r>
              <a:rPr lang="en-US" sz="1200" dirty="0">
                <a:effectLst/>
                <a:latin typeface="Calibri" panose="020F0502020204030204" pitchFamily="34" charset="0"/>
                <a:ea typeface="Calibri" panose="020F0502020204030204" pitchFamily="34" charset="0"/>
                <a:cs typeface="Times New Roman" panose="02020603050405020304" pitchFamily="18" charset="0"/>
              </a:rPr>
              <a:t> = 14 /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ncol</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Train_data</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numeric_columns</a:t>
            </a:r>
            <a:r>
              <a:rPr lang="en-US" sz="1200" dirty="0">
                <a:effectLst/>
                <a:latin typeface="Calibri" panose="020F0502020204030204" pitchFamily="34" charset="0"/>
                <a:ea typeface="Calibri" panose="020F0502020204030204" pitchFamily="34" charset="0"/>
                <a:cs typeface="Times New Roman" panose="02020603050405020304" pitchFamily="18" charset="0"/>
              </a:rPr>
              <a:t>]), mar = c(1, 1, 1, 1))</a:t>
            </a:r>
          </a:p>
          <a:p>
            <a:pPr marL="457200">
              <a:lnSpc>
                <a:spcPct val="107000"/>
              </a:lnSpc>
            </a:pPr>
            <a:r>
              <a:rPr lang="en-US" sz="1200" b="1" dirty="0">
                <a:latin typeface="Calibri" panose="020F0502020204030204" pitchFamily="34" charset="0"/>
                <a:ea typeface="Calibri" panose="020F0502020204030204" pitchFamily="34" charset="0"/>
                <a:cs typeface="Calibri" panose="020F0502020204030204" pitchFamily="34" charset="0"/>
              </a:rPr>
              <a:t>From the correlation heatmap, we can see that attribute like Recovered, Active, </a:t>
            </a:r>
            <a:r>
              <a:rPr lang="en-US" sz="1200" b="1" dirty="0" err="1">
                <a:latin typeface="Calibri" panose="020F0502020204030204" pitchFamily="34" charset="0"/>
                <a:ea typeface="Calibri" panose="020F0502020204030204" pitchFamily="34" charset="0"/>
                <a:cs typeface="Calibri" panose="020F0502020204030204" pitchFamily="34" charset="0"/>
              </a:rPr>
              <a:t>New.cases</a:t>
            </a:r>
            <a:r>
              <a:rPr lang="en-US" sz="1200" b="1" dirty="0">
                <a:latin typeface="Calibri" panose="020F0502020204030204" pitchFamily="34" charset="0"/>
                <a:ea typeface="Calibri" panose="020F0502020204030204" pitchFamily="34" charset="0"/>
                <a:cs typeface="Calibri" panose="020F0502020204030204" pitchFamily="34" charset="0"/>
              </a:rPr>
              <a:t>, Deaths showed the strongest positive correlations with Confirmed.</a:t>
            </a:r>
            <a:endParaRPr lang="en-CA" sz="1100" b="1" dirty="0">
              <a:effectLst/>
              <a:latin typeface="Arial" panose="020B0604020202020204" pitchFamily="34" charset="0"/>
              <a:ea typeface="Calibri" panose="020F0502020204030204" pitchFamily="34" charset="0"/>
              <a:cs typeface="Times New Roman" panose="02020603050405020304" pitchFamily="18" charset="0"/>
            </a:endParaRPr>
          </a:p>
          <a:p>
            <a:endParaRPr lang="en-CA" sz="1100" dirty="0"/>
          </a:p>
        </p:txBody>
      </p:sp>
      <p:sp>
        <p:nvSpPr>
          <p:cNvPr id="4" name="Content Placeholder 3">
            <a:extLst>
              <a:ext uri="{FF2B5EF4-FFF2-40B4-BE49-F238E27FC236}">
                <a16:creationId xmlns:a16="http://schemas.microsoft.com/office/drawing/2014/main" id="{CAB74DE3-F48E-83E4-D33B-54D230429710}"/>
              </a:ext>
            </a:extLst>
          </p:cNvPr>
          <p:cNvSpPr>
            <a:spLocks noGrp="1"/>
          </p:cNvSpPr>
          <p:nvPr>
            <p:ph sz="half" idx="2"/>
          </p:nvPr>
        </p:nvSpPr>
        <p:spPr>
          <a:xfrm>
            <a:off x="4672584" y="2120900"/>
            <a:ext cx="7242048" cy="1920748"/>
          </a:xfrm>
        </p:spPr>
        <p:txBody>
          <a:bodyPr>
            <a:normAutofit/>
          </a:bodyPr>
          <a:lstStyle/>
          <a:p>
            <a:pPr marL="457200">
              <a:lnSpc>
                <a:spcPct val="107000"/>
              </a:lnSpc>
              <a:spcAft>
                <a:spcPts val="800"/>
              </a:spcAft>
            </a:pPr>
            <a:endParaRPr lang="en-CA" sz="4200" dirty="0">
              <a:effectLst/>
              <a:latin typeface="Arial" panose="020B0604020202020204" pitchFamily="34" charset="0"/>
              <a:ea typeface="Calibri" panose="020F0502020204030204" pitchFamily="34" charset="0"/>
              <a:cs typeface="Times New Roman" panose="02020603050405020304" pitchFamily="18" charset="0"/>
            </a:endParaRPr>
          </a:p>
          <a:p>
            <a:endParaRPr lang="en-CA" dirty="0"/>
          </a:p>
        </p:txBody>
      </p:sp>
      <p:pic>
        <p:nvPicPr>
          <p:cNvPr id="6" name="Picture 5" descr="A diagram of a triangle&#10;&#10;Description automatically generated with medium confidence">
            <a:extLst>
              <a:ext uri="{FF2B5EF4-FFF2-40B4-BE49-F238E27FC236}">
                <a16:creationId xmlns:a16="http://schemas.microsoft.com/office/drawing/2014/main" id="{48A38DD8-75A0-A390-C729-5C8ABE960A43}"/>
              </a:ext>
            </a:extLst>
          </p:cNvPr>
          <p:cNvPicPr>
            <a:picLocks noChangeAspect="1"/>
          </p:cNvPicPr>
          <p:nvPr/>
        </p:nvPicPr>
        <p:blipFill>
          <a:blip r:embed="rId2"/>
          <a:stretch>
            <a:fillRect/>
          </a:stretch>
        </p:blipFill>
        <p:spPr>
          <a:xfrm>
            <a:off x="6339254" y="1997808"/>
            <a:ext cx="5387926" cy="4290726"/>
          </a:xfrm>
          <a:prstGeom prst="rect">
            <a:avLst/>
          </a:prstGeom>
        </p:spPr>
      </p:pic>
    </p:spTree>
    <p:extLst>
      <p:ext uri="{BB962C8B-B14F-4D97-AF65-F5344CB8AC3E}">
        <p14:creationId xmlns:p14="http://schemas.microsoft.com/office/powerpoint/2010/main" val="323397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D5FF3-94C6-F10C-9F4E-71D32C6F19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AEA729-39F0-003A-D70D-088E311D4A5C}"/>
              </a:ext>
            </a:extLst>
          </p:cNvPr>
          <p:cNvSpPr>
            <a:spLocks noGrp="1"/>
          </p:cNvSpPr>
          <p:nvPr>
            <p:ph type="title"/>
          </p:nvPr>
        </p:nvSpPr>
        <p:spPr/>
        <p:txBody>
          <a:bodyPr>
            <a:normAutofit/>
          </a:bodyPr>
          <a:lstStyle/>
          <a:p>
            <a:r>
              <a:rPr lang="en-CA" sz="4000" dirty="0"/>
              <a:t>‘Confirmed’ column’s relationship with other independent variables</a:t>
            </a:r>
          </a:p>
        </p:txBody>
      </p:sp>
      <p:sp>
        <p:nvSpPr>
          <p:cNvPr id="3" name="Content Placeholder 2">
            <a:extLst>
              <a:ext uri="{FF2B5EF4-FFF2-40B4-BE49-F238E27FC236}">
                <a16:creationId xmlns:a16="http://schemas.microsoft.com/office/drawing/2014/main" id="{4DECB343-7DCA-C4F6-0309-D66F4BAFAC86}"/>
              </a:ext>
            </a:extLst>
          </p:cNvPr>
          <p:cNvSpPr>
            <a:spLocks noGrp="1"/>
          </p:cNvSpPr>
          <p:nvPr>
            <p:ph sz="half" idx="1"/>
          </p:nvPr>
        </p:nvSpPr>
        <p:spPr>
          <a:xfrm>
            <a:off x="1097279" y="1997808"/>
            <a:ext cx="5127676" cy="3748193"/>
          </a:xfrm>
        </p:spPr>
        <p:txBody>
          <a:bodyPr>
            <a:noAutofit/>
          </a:bodyPr>
          <a:lstStyle/>
          <a:p>
            <a:r>
              <a:rPr lang="en-US" sz="1400" b="1" dirty="0">
                <a:latin typeface="Calibri" panose="020F0502020204030204" pitchFamily="34" charset="0"/>
                <a:ea typeface="Calibri" panose="020F0502020204030204" pitchFamily="34" charset="0"/>
                <a:cs typeface="Calibri" panose="020F0502020204030204" pitchFamily="34" charset="0"/>
              </a:rPr>
              <a:t>#</a:t>
            </a:r>
            <a:r>
              <a:rPr lang="en-US" sz="1400" b="1" u="sng" dirty="0">
                <a:latin typeface="Calibri" panose="020F0502020204030204" pitchFamily="34" charset="0"/>
                <a:ea typeface="Calibri" panose="020F0502020204030204" pitchFamily="34" charset="0"/>
                <a:cs typeface="Calibri" panose="020F0502020204030204" pitchFamily="34" charset="0"/>
              </a:rPr>
              <a:t>Numerical Variables:</a:t>
            </a:r>
            <a:r>
              <a:rPr lang="en-US" sz="1400" b="1" dirty="0">
                <a:latin typeface="Calibri" panose="020F0502020204030204" pitchFamily="34" charset="0"/>
                <a:ea typeface="Calibri" panose="020F0502020204030204" pitchFamily="34" charset="0"/>
                <a:cs typeface="Calibri" panose="020F0502020204030204" pitchFamily="34" charset="0"/>
              </a:rPr>
              <a:t> </a:t>
            </a:r>
            <a:endParaRPr lang="en-CA" sz="1400" dirty="0">
              <a:latin typeface="Calibri" panose="020F0502020204030204" pitchFamily="34" charset="0"/>
              <a:ea typeface="Calibri" panose="020F0502020204030204" pitchFamily="34" charset="0"/>
              <a:cs typeface="Calibri" panose="020F0502020204030204" pitchFamily="34" charset="0"/>
            </a:endParaRPr>
          </a:p>
          <a:p>
            <a:r>
              <a:rPr lang="en-US" sz="1400" b="1" dirty="0">
                <a:latin typeface="Calibri" panose="020F0502020204030204" pitchFamily="34" charset="0"/>
                <a:ea typeface="Calibri" panose="020F0502020204030204" pitchFamily="34" charset="0"/>
                <a:cs typeface="Calibri" panose="020F0502020204030204" pitchFamily="34" charset="0"/>
              </a:rPr>
              <a:t> </a:t>
            </a:r>
            <a:endParaRPr lang="en-CA" sz="1400" dirty="0">
              <a:latin typeface="Calibri" panose="020F0502020204030204" pitchFamily="34" charset="0"/>
              <a:ea typeface="Calibri" panose="020F0502020204030204" pitchFamily="34" charset="0"/>
              <a:cs typeface="Calibri" panose="020F0502020204030204" pitchFamily="34" charset="0"/>
            </a:endParaRPr>
          </a:p>
          <a:p>
            <a:r>
              <a:rPr lang="en-US" sz="1400" b="1" dirty="0">
                <a:latin typeface="Calibri" panose="020F0502020204030204" pitchFamily="34" charset="0"/>
                <a:ea typeface="Calibri" panose="020F0502020204030204" pitchFamily="34" charset="0"/>
                <a:cs typeface="Calibri" panose="020F0502020204030204" pitchFamily="34" charset="0"/>
              </a:rPr>
              <a:t>#Deaths</a:t>
            </a:r>
            <a:endParaRPr lang="en-CA" sz="1400" dirty="0">
              <a:latin typeface="Calibri" panose="020F0502020204030204" pitchFamily="34" charset="0"/>
              <a:ea typeface="Calibri" panose="020F0502020204030204" pitchFamily="34" charset="0"/>
              <a:cs typeface="Calibri" panose="020F0502020204030204" pitchFamily="34" charset="0"/>
            </a:endParaRPr>
          </a:p>
          <a:p>
            <a:r>
              <a:rPr lang="en-US" sz="1400" dirty="0" err="1">
                <a:latin typeface="Calibri" panose="020F0502020204030204" pitchFamily="34" charset="0"/>
                <a:ea typeface="Calibri" panose="020F0502020204030204" pitchFamily="34" charset="0"/>
                <a:cs typeface="Calibri" panose="020F0502020204030204" pitchFamily="34" charset="0"/>
              </a:rPr>
              <a:t>scatter.smooth</a:t>
            </a:r>
            <a:r>
              <a:rPr lang="en-US" sz="1400" dirty="0">
                <a:latin typeface="Calibri" panose="020F0502020204030204" pitchFamily="34" charset="0"/>
                <a:ea typeface="Calibri" panose="020F0502020204030204" pitchFamily="34" charset="0"/>
                <a:cs typeface="Calibri" panose="020F0502020204030204" pitchFamily="34" charset="0"/>
              </a:rPr>
              <a:t>(x = </a:t>
            </a:r>
            <a:r>
              <a:rPr lang="en-US" sz="1400" dirty="0" err="1">
                <a:latin typeface="Calibri" panose="020F0502020204030204" pitchFamily="34" charset="0"/>
                <a:ea typeface="Calibri" panose="020F0502020204030204" pitchFamily="34" charset="0"/>
                <a:cs typeface="Calibri" panose="020F0502020204030204" pitchFamily="34" charset="0"/>
              </a:rPr>
              <a:t>Train_data$Deaths</a:t>
            </a:r>
            <a:r>
              <a:rPr lang="en-US" sz="1400" dirty="0">
                <a:latin typeface="Calibri" panose="020F0502020204030204" pitchFamily="34" charset="0"/>
                <a:ea typeface="Calibri" panose="020F0502020204030204" pitchFamily="34" charset="0"/>
                <a:cs typeface="Calibri" panose="020F0502020204030204" pitchFamily="34" charset="0"/>
              </a:rPr>
              <a:t>, y = </a:t>
            </a:r>
            <a:r>
              <a:rPr lang="en-US" sz="1400" dirty="0" err="1">
                <a:latin typeface="Calibri" panose="020F0502020204030204" pitchFamily="34" charset="0"/>
                <a:ea typeface="Calibri" panose="020F0502020204030204" pitchFamily="34" charset="0"/>
                <a:cs typeface="Calibri" panose="020F0502020204030204" pitchFamily="34" charset="0"/>
              </a:rPr>
              <a:t>Train_data$Confirmed</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lpars</a:t>
            </a:r>
            <a:r>
              <a:rPr lang="en-US" sz="1400" dirty="0">
                <a:latin typeface="Calibri" panose="020F0502020204030204" pitchFamily="34" charset="0"/>
                <a:ea typeface="Calibri" panose="020F0502020204030204" pitchFamily="34" charset="0"/>
                <a:cs typeface="Calibri" panose="020F0502020204030204" pitchFamily="34" charset="0"/>
              </a:rPr>
              <a:t> = list(col = "red", </a:t>
            </a:r>
            <a:r>
              <a:rPr lang="en-US" sz="1400" dirty="0" err="1">
                <a:latin typeface="Calibri" panose="020F0502020204030204" pitchFamily="34" charset="0"/>
                <a:ea typeface="Calibri" panose="020F0502020204030204" pitchFamily="34" charset="0"/>
                <a:cs typeface="Calibri" panose="020F0502020204030204" pitchFamily="34" charset="0"/>
              </a:rPr>
              <a:t>lwd</a:t>
            </a:r>
            <a:r>
              <a:rPr lang="en-US" sz="1400" dirty="0">
                <a:latin typeface="Calibri" panose="020F0502020204030204" pitchFamily="34" charset="0"/>
                <a:ea typeface="Calibri" panose="020F0502020204030204" pitchFamily="34" charset="0"/>
                <a:cs typeface="Calibri" panose="020F0502020204030204" pitchFamily="34" charset="0"/>
              </a:rPr>
              <a:t> = 1, </a:t>
            </a:r>
            <a:r>
              <a:rPr lang="en-US" sz="1400" dirty="0" err="1">
                <a:latin typeface="Calibri" panose="020F0502020204030204" pitchFamily="34" charset="0"/>
                <a:ea typeface="Calibri" panose="020F0502020204030204" pitchFamily="34" charset="0"/>
                <a:cs typeface="Calibri" panose="020F0502020204030204" pitchFamily="34" charset="0"/>
              </a:rPr>
              <a:t>lty</a:t>
            </a:r>
            <a:r>
              <a:rPr lang="en-US" sz="1400" dirty="0">
                <a:latin typeface="Calibri" panose="020F0502020204030204" pitchFamily="34" charset="0"/>
                <a:ea typeface="Calibri" panose="020F0502020204030204" pitchFamily="34" charset="0"/>
                <a:cs typeface="Calibri" panose="020F0502020204030204" pitchFamily="34" charset="0"/>
              </a:rPr>
              <a:t> = 1), main = "Confirmed ~ Deaths")</a:t>
            </a:r>
            <a:endParaRPr lang="en-CA" sz="1400" dirty="0">
              <a:latin typeface="Calibri" panose="020F0502020204030204" pitchFamily="34" charset="0"/>
              <a:ea typeface="Calibri" panose="020F0502020204030204" pitchFamily="34" charset="0"/>
              <a:cs typeface="Calibri" panose="020F0502020204030204" pitchFamily="34" charset="0"/>
            </a:endParaRPr>
          </a:p>
          <a:p>
            <a:r>
              <a:rPr lang="en-US" sz="1400" b="1" dirty="0">
                <a:latin typeface="Calibri" panose="020F0502020204030204" pitchFamily="34" charset="0"/>
                <a:ea typeface="Calibri" panose="020F0502020204030204" pitchFamily="34" charset="0"/>
                <a:cs typeface="Calibri" panose="020F0502020204030204" pitchFamily="34" charset="0"/>
              </a:rPr>
              <a:t>As the number of confirmed cases increase, there is a rise in the number of deaths, indicating a good correlation between the two variables. However, at higher levels of confirmed cases, the trend appears to shift slightly downward, with a decline in deaths. This could suggest the influence of other factors, such as improved medical interventions, better management of severe cases, or variations in data at higher case counts."</a:t>
            </a:r>
            <a:endParaRPr lang="en-CA" sz="1400" b="1" dirty="0">
              <a:latin typeface="Calibri" panose="020F0502020204030204" pitchFamily="34" charset="0"/>
              <a:ea typeface="Calibri" panose="020F0502020204030204" pitchFamily="34" charset="0"/>
              <a:cs typeface="Calibri" panose="020F0502020204030204" pitchFamily="34" charset="0"/>
            </a:endParaRPr>
          </a:p>
        </p:txBody>
      </p:sp>
      <p:sp>
        <p:nvSpPr>
          <p:cNvPr id="4" name="Content Placeholder 3">
            <a:extLst>
              <a:ext uri="{FF2B5EF4-FFF2-40B4-BE49-F238E27FC236}">
                <a16:creationId xmlns:a16="http://schemas.microsoft.com/office/drawing/2014/main" id="{6592CB7B-2B4E-9C6D-F0A6-4AC0DAA8D404}"/>
              </a:ext>
            </a:extLst>
          </p:cNvPr>
          <p:cNvSpPr>
            <a:spLocks noGrp="1"/>
          </p:cNvSpPr>
          <p:nvPr>
            <p:ph sz="half" idx="2"/>
          </p:nvPr>
        </p:nvSpPr>
        <p:spPr>
          <a:xfrm>
            <a:off x="4672584" y="2120900"/>
            <a:ext cx="7242048" cy="1920748"/>
          </a:xfrm>
        </p:spPr>
        <p:txBody>
          <a:bodyPr>
            <a:normAutofit/>
          </a:bodyPr>
          <a:lstStyle/>
          <a:p>
            <a:pPr marL="457200">
              <a:lnSpc>
                <a:spcPct val="107000"/>
              </a:lnSpc>
              <a:spcAft>
                <a:spcPts val="800"/>
              </a:spcAft>
            </a:pPr>
            <a:endParaRPr lang="en-CA" sz="4200" dirty="0">
              <a:effectLst/>
              <a:latin typeface="Arial" panose="020B0604020202020204" pitchFamily="34" charset="0"/>
              <a:ea typeface="Calibri" panose="020F0502020204030204" pitchFamily="34" charset="0"/>
              <a:cs typeface="Times New Roman" panose="02020603050405020304" pitchFamily="18" charset="0"/>
            </a:endParaRPr>
          </a:p>
          <a:p>
            <a:endParaRPr lang="en-CA" dirty="0"/>
          </a:p>
        </p:txBody>
      </p:sp>
      <p:pic>
        <p:nvPicPr>
          <p:cNvPr id="5" name="Picture 4" descr="A graph of a train and death&#10;&#10;Description automatically generated">
            <a:extLst>
              <a:ext uri="{FF2B5EF4-FFF2-40B4-BE49-F238E27FC236}">
                <a16:creationId xmlns:a16="http://schemas.microsoft.com/office/drawing/2014/main" id="{FB65A260-5670-A3CC-4F63-083E4C86F054}"/>
              </a:ext>
            </a:extLst>
          </p:cNvPr>
          <p:cNvPicPr>
            <a:picLocks noChangeAspect="1"/>
          </p:cNvPicPr>
          <p:nvPr/>
        </p:nvPicPr>
        <p:blipFill>
          <a:blip r:embed="rId2"/>
          <a:stretch>
            <a:fillRect/>
          </a:stretch>
        </p:blipFill>
        <p:spPr>
          <a:xfrm>
            <a:off x="6987343" y="2120900"/>
            <a:ext cx="4164901" cy="4019913"/>
          </a:xfrm>
          <a:prstGeom prst="rect">
            <a:avLst/>
          </a:prstGeom>
        </p:spPr>
      </p:pic>
    </p:spTree>
    <p:extLst>
      <p:ext uri="{BB962C8B-B14F-4D97-AF65-F5344CB8AC3E}">
        <p14:creationId xmlns:p14="http://schemas.microsoft.com/office/powerpoint/2010/main" val="177320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additive="base">
                                        <p:cTn id="2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F560D-B28B-24C4-78AB-B2202E3A34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95B428-83A5-198F-1842-FFF748946AD8}"/>
              </a:ext>
            </a:extLst>
          </p:cNvPr>
          <p:cNvSpPr>
            <a:spLocks noGrp="1"/>
          </p:cNvSpPr>
          <p:nvPr>
            <p:ph type="title"/>
          </p:nvPr>
        </p:nvSpPr>
        <p:spPr/>
        <p:txBody>
          <a:bodyPr>
            <a:normAutofit/>
          </a:bodyPr>
          <a:lstStyle/>
          <a:p>
            <a:r>
              <a:rPr lang="en-CA" sz="4000" dirty="0"/>
              <a:t>‘Confirmed’ column’s relationship with other independent variables</a:t>
            </a:r>
          </a:p>
        </p:txBody>
      </p:sp>
      <p:sp>
        <p:nvSpPr>
          <p:cNvPr id="3" name="Content Placeholder 2">
            <a:extLst>
              <a:ext uri="{FF2B5EF4-FFF2-40B4-BE49-F238E27FC236}">
                <a16:creationId xmlns:a16="http://schemas.microsoft.com/office/drawing/2014/main" id="{87FDE56B-8F33-15FA-8D20-FFDFBEF1A0B7}"/>
              </a:ext>
            </a:extLst>
          </p:cNvPr>
          <p:cNvSpPr>
            <a:spLocks noGrp="1"/>
          </p:cNvSpPr>
          <p:nvPr>
            <p:ph sz="half" idx="1"/>
          </p:nvPr>
        </p:nvSpPr>
        <p:spPr>
          <a:xfrm>
            <a:off x="1097279" y="1997808"/>
            <a:ext cx="5127676" cy="3748193"/>
          </a:xfrm>
        </p:spPr>
        <p:txBody>
          <a:bodyPr>
            <a:noAutofit/>
          </a:bodyPr>
          <a:lstStyle/>
          <a:p>
            <a:r>
              <a:rPr lang="en-US" sz="1400" b="1" dirty="0">
                <a:latin typeface="Calibri" panose="020F0502020204030204" pitchFamily="34" charset="0"/>
                <a:ea typeface="Calibri" panose="020F0502020204030204" pitchFamily="34" charset="0"/>
                <a:cs typeface="Calibri" panose="020F0502020204030204" pitchFamily="34" charset="0"/>
              </a:rPr>
              <a:t>#</a:t>
            </a:r>
            <a:r>
              <a:rPr lang="en-US" sz="1400" b="1" u="sng" dirty="0">
                <a:latin typeface="Calibri" panose="020F0502020204030204" pitchFamily="34" charset="0"/>
                <a:ea typeface="Calibri" panose="020F0502020204030204" pitchFamily="34" charset="0"/>
                <a:cs typeface="Calibri" panose="020F0502020204030204" pitchFamily="34" charset="0"/>
              </a:rPr>
              <a:t>Numerical Variables:</a:t>
            </a:r>
            <a:r>
              <a:rPr lang="en-US" sz="1400" b="1" dirty="0">
                <a:latin typeface="Calibri" panose="020F0502020204030204" pitchFamily="34" charset="0"/>
                <a:ea typeface="Calibri" panose="020F0502020204030204" pitchFamily="34" charset="0"/>
                <a:cs typeface="Calibri" panose="020F0502020204030204" pitchFamily="34" charset="0"/>
              </a:rPr>
              <a:t> </a:t>
            </a:r>
            <a:endParaRPr lang="en-CA" sz="1400" dirty="0">
              <a:latin typeface="Calibri" panose="020F0502020204030204" pitchFamily="34" charset="0"/>
              <a:ea typeface="Calibri" panose="020F0502020204030204" pitchFamily="34" charset="0"/>
              <a:cs typeface="Calibri" panose="020F0502020204030204" pitchFamily="34" charset="0"/>
            </a:endParaRPr>
          </a:p>
          <a:p>
            <a:r>
              <a:rPr lang="en-US" sz="1400" b="1" dirty="0">
                <a:latin typeface="Calibri" panose="020F0502020204030204" pitchFamily="34" charset="0"/>
                <a:ea typeface="Calibri" panose="020F0502020204030204" pitchFamily="34" charset="0"/>
                <a:cs typeface="Calibri" panose="020F0502020204030204" pitchFamily="34" charset="0"/>
              </a:rPr>
              <a:t> </a:t>
            </a:r>
            <a:endParaRPr lang="en-CA" sz="1400" dirty="0">
              <a:latin typeface="Calibri" panose="020F0502020204030204" pitchFamily="34" charset="0"/>
              <a:ea typeface="Calibri" panose="020F0502020204030204" pitchFamily="34" charset="0"/>
              <a:cs typeface="Calibri" panose="020F0502020204030204" pitchFamily="34" charset="0"/>
            </a:endParaRPr>
          </a:p>
          <a:p>
            <a:r>
              <a:rPr lang="en-US" sz="1400" b="1" dirty="0">
                <a:latin typeface="Calibri" panose="020F0502020204030204" pitchFamily="34" charset="0"/>
                <a:ea typeface="Calibri" panose="020F0502020204030204" pitchFamily="34" charset="0"/>
                <a:cs typeface="Calibri" panose="020F0502020204030204" pitchFamily="34" charset="0"/>
              </a:rPr>
              <a:t>#Recovered</a:t>
            </a:r>
            <a:endParaRPr lang="en-CA" sz="1400" dirty="0">
              <a:latin typeface="Calibri" panose="020F0502020204030204" pitchFamily="34" charset="0"/>
              <a:ea typeface="Calibri" panose="020F0502020204030204" pitchFamily="34" charset="0"/>
              <a:cs typeface="Calibri" panose="020F0502020204030204" pitchFamily="34" charset="0"/>
            </a:endParaRPr>
          </a:p>
          <a:p>
            <a:r>
              <a:rPr lang="en-US" sz="1400" dirty="0" err="1">
                <a:latin typeface="Calibri" panose="020F0502020204030204" pitchFamily="34" charset="0"/>
                <a:ea typeface="Calibri" panose="020F0502020204030204" pitchFamily="34" charset="0"/>
                <a:cs typeface="Calibri" panose="020F0502020204030204" pitchFamily="34" charset="0"/>
              </a:rPr>
              <a:t>scatter.smooth</a:t>
            </a:r>
            <a:r>
              <a:rPr lang="en-US" sz="1400" dirty="0">
                <a:latin typeface="Calibri" panose="020F0502020204030204" pitchFamily="34" charset="0"/>
                <a:ea typeface="Calibri" panose="020F0502020204030204" pitchFamily="34" charset="0"/>
                <a:cs typeface="Calibri" panose="020F0502020204030204" pitchFamily="34" charset="0"/>
              </a:rPr>
              <a:t>(x = </a:t>
            </a:r>
            <a:r>
              <a:rPr lang="en-US" sz="1400" dirty="0" err="1">
                <a:latin typeface="Calibri" panose="020F0502020204030204" pitchFamily="34" charset="0"/>
                <a:ea typeface="Calibri" panose="020F0502020204030204" pitchFamily="34" charset="0"/>
                <a:cs typeface="Calibri" panose="020F0502020204030204" pitchFamily="34" charset="0"/>
              </a:rPr>
              <a:t>Train_data$Recovered</a:t>
            </a:r>
            <a:r>
              <a:rPr lang="en-US" sz="1400" dirty="0">
                <a:latin typeface="Calibri" panose="020F0502020204030204" pitchFamily="34" charset="0"/>
                <a:ea typeface="Calibri" panose="020F0502020204030204" pitchFamily="34" charset="0"/>
                <a:cs typeface="Calibri" panose="020F0502020204030204" pitchFamily="34" charset="0"/>
              </a:rPr>
              <a:t>, y = </a:t>
            </a:r>
            <a:r>
              <a:rPr lang="en-US" sz="1400" dirty="0" err="1">
                <a:latin typeface="Calibri" panose="020F0502020204030204" pitchFamily="34" charset="0"/>
                <a:ea typeface="Calibri" panose="020F0502020204030204" pitchFamily="34" charset="0"/>
                <a:cs typeface="Calibri" panose="020F0502020204030204" pitchFamily="34" charset="0"/>
              </a:rPr>
              <a:t>Train_data$Confirmed</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lpars</a:t>
            </a:r>
            <a:r>
              <a:rPr lang="en-US" sz="1400" dirty="0">
                <a:latin typeface="Calibri" panose="020F0502020204030204" pitchFamily="34" charset="0"/>
                <a:ea typeface="Calibri" panose="020F0502020204030204" pitchFamily="34" charset="0"/>
                <a:cs typeface="Calibri" panose="020F0502020204030204" pitchFamily="34" charset="0"/>
              </a:rPr>
              <a:t> = list(col = "red", </a:t>
            </a:r>
            <a:r>
              <a:rPr lang="en-US" sz="1400" dirty="0" err="1">
                <a:latin typeface="Calibri" panose="020F0502020204030204" pitchFamily="34" charset="0"/>
                <a:ea typeface="Calibri" panose="020F0502020204030204" pitchFamily="34" charset="0"/>
                <a:cs typeface="Calibri" panose="020F0502020204030204" pitchFamily="34" charset="0"/>
              </a:rPr>
              <a:t>lwd</a:t>
            </a:r>
            <a:r>
              <a:rPr lang="en-US" sz="1400" dirty="0">
                <a:latin typeface="Calibri" panose="020F0502020204030204" pitchFamily="34" charset="0"/>
                <a:ea typeface="Calibri" panose="020F0502020204030204" pitchFamily="34" charset="0"/>
                <a:cs typeface="Calibri" panose="020F0502020204030204" pitchFamily="34" charset="0"/>
              </a:rPr>
              <a:t> = 1, </a:t>
            </a:r>
            <a:r>
              <a:rPr lang="en-US" sz="1400" dirty="0" err="1">
                <a:latin typeface="Calibri" panose="020F0502020204030204" pitchFamily="34" charset="0"/>
                <a:ea typeface="Calibri" panose="020F0502020204030204" pitchFamily="34" charset="0"/>
                <a:cs typeface="Calibri" panose="020F0502020204030204" pitchFamily="34" charset="0"/>
              </a:rPr>
              <a:t>lty</a:t>
            </a:r>
            <a:r>
              <a:rPr lang="en-US" sz="1400" dirty="0">
                <a:latin typeface="Calibri" panose="020F0502020204030204" pitchFamily="34" charset="0"/>
                <a:ea typeface="Calibri" panose="020F0502020204030204" pitchFamily="34" charset="0"/>
                <a:cs typeface="Calibri" panose="020F0502020204030204" pitchFamily="34" charset="0"/>
              </a:rPr>
              <a:t> = 1), main = "Confirmed ~ Recovered")</a:t>
            </a:r>
            <a:endParaRPr lang="en-CA" sz="1400" dirty="0">
              <a:latin typeface="Calibri" panose="020F0502020204030204" pitchFamily="34" charset="0"/>
              <a:ea typeface="Calibri" panose="020F0502020204030204" pitchFamily="34" charset="0"/>
              <a:cs typeface="Calibri" panose="020F0502020204030204" pitchFamily="34" charset="0"/>
            </a:endParaRPr>
          </a:p>
          <a:p>
            <a:r>
              <a:rPr lang="en-US" sz="1400" b="1" dirty="0">
                <a:latin typeface="Calibri" panose="020F0502020204030204" pitchFamily="34" charset="0"/>
                <a:ea typeface="Calibri" panose="020F0502020204030204" pitchFamily="34" charset="0"/>
                <a:cs typeface="Calibri" panose="020F0502020204030204" pitchFamily="34" charset="0"/>
              </a:rPr>
              <a:t>The recovered cases also increase as confirmed cases rise in a linear relationship. This pattern highlights a positive outcome, suggesting that as the number of case grows, a proportionate number of individuals are also successfully recovering, potentially reflecting the effectiveness of healthcare treatments.</a:t>
            </a:r>
            <a:endParaRPr lang="en-CA" sz="1400" b="1" dirty="0">
              <a:latin typeface="Calibri" panose="020F0502020204030204" pitchFamily="34" charset="0"/>
              <a:ea typeface="Calibri" panose="020F0502020204030204" pitchFamily="34" charset="0"/>
              <a:cs typeface="Calibri" panose="020F0502020204030204" pitchFamily="34" charset="0"/>
            </a:endParaRPr>
          </a:p>
        </p:txBody>
      </p:sp>
      <p:sp>
        <p:nvSpPr>
          <p:cNvPr id="4" name="Content Placeholder 3">
            <a:extLst>
              <a:ext uri="{FF2B5EF4-FFF2-40B4-BE49-F238E27FC236}">
                <a16:creationId xmlns:a16="http://schemas.microsoft.com/office/drawing/2014/main" id="{E8266F55-7CBA-CB4E-D202-FEE64F72B2F3}"/>
              </a:ext>
            </a:extLst>
          </p:cNvPr>
          <p:cNvSpPr>
            <a:spLocks noGrp="1"/>
          </p:cNvSpPr>
          <p:nvPr>
            <p:ph sz="half" idx="2"/>
          </p:nvPr>
        </p:nvSpPr>
        <p:spPr>
          <a:xfrm>
            <a:off x="4672584" y="2120900"/>
            <a:ext cx="7242048" cy="1920748"/>
          </a:xfrm>
        </p:spPr>
        <p:txBody>
          <a:bodyPr>
            <a:normAutofit/>
          </a:bodyPr>
          <a:lstStyle/>
          <a:p>
            <a:pPr marL="457200">
              <a:lnSpc>
                <a:spcPct val="107000"/>
              </a:lnSpc>
              <a:spcAft>
                <a:spcPts val="800"/>
              </a:spcAft>
            </a:pPr>
            <a:endParaRPr lang="en-CA" sz="4200" dirty="0">
              <a:effectLst/>
              <a:latin typeface="Arial" panose="020B0604020202020204" pitchFamily="34" charset="0"/>
              <a:ea typeface="Calibri" panose="020F0502020204030204" pitchFamily="34" charset="0"/>
              <a:cs typeface="Times New Roman" panose="02020603050405020304" pitchFamily="18" charset="0"/>
            </a:endParaRPr>
          </a:p>
          <a:p>
            <a:endParaRPr lang="en-CA" dirty="0"/>
          </a:p>
        </p:txBody>
      </p:sp>
      <p:pic>
        <p:nvPicPr>
          <p:cNvPr id="6" name="Picture 5" descr="A graph of a train&#10;&#10;Description automatically generated">
            <a:extLst>
              <a:ext uri="{FF2B5EF4-FFF2-40B4-BE49-F238E27FC236}">
                <a16:creationId xmlns:a16="http://schemas.microsoft.com/office/drawing/2014/main" id="{CED82862-AF94-A470-A96D-F599F3626697}"/>
              </a:ext>
            </a:extLst>
          </p:cNvPr>
          <p:cNvPicPr>
            <a:picLocks noChangeAspect="1"/>
          </p:cNvPicPr>
          <p:nvPr/>
        </p:nvPicPr>
        <p:blipFill>
          <a:blip r:embed="rId2"/>
          <a:stretch>
            <a:fillRect/>
          </a:stretch>
        </p:blipFill>
        <p:spPr>
          <a:xfrm>
            <a:off x="7112977" y="2225167"/>
            <a:ext cx="4042703" cy="3879146"/>
          </a:xfrm>
          <a:prstGeom prst="rect">
            <a:avLst/>
          </a:prstGeom>
        </p:spPr>
      </p:pic>
    </p:spTree>
    <p:extLst>
      <p:ext uri="{BB962C8B-B14F-4D97-AF65-F5344CB8AC3E}">
        <p14:creationId xmlns:p14="http://schemas.microsoft.com/office/powerpoint/2010/main" val="30616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additive="base">
                                        <p:cTn id="2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FFB70-41DF-F907-E7BF-575C1162CF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44DA87-B628-F76D-CFF8-97F562C45BC8}"/>
              </a:ext>
            </a:extLst>
          </p:cNvPr>
          <p:cNvSpPr>
            <a:spLocks noGrp="1"/>
          </p:cNvSpPr>
          <p:nvPr>
            <p:ph type="title"/>
          </p:nvPr>
        </p:nvSpPr>
        <p:spPr>
          <a:xfrm>
            <a:off x="1097280" y="286603"/>
            <a:ext cx="10058400" cy="1450757"/>
          </a:xfrm>
        </p:spPr>
        <p:txBody>
          <a:bodyPr anchor="b">
            <a:normAutofit/>
          </a:bodyPr>
          <a:lstStyle/>
          <a:p>
            <a:r>
              <a:rPr lang="en-US"/>
              <a:t>Dataset Description</a:t>
            </a:r>
          </a:p>
        </p:txBody>
      </p:sp>
      <p:sp>
        <p:nvSpPr>
          <p:cNvPr id="3" name="Subtitle 2">
            <a:extLst>
              <a:ext uri="{FF2B5EF4-FFF2-40B4-BE49-F238E27FC236}">
                <a16:creationId xmlns:a16="http://schemas.microsoft.com/office/drawing/2014/main" id="{01FD00E2-E79C-6785-B2A0-D3C1D60B0A1E}"/>
              </a:ext>
            </a:extLst>
          </p:cNvPr>
          <p:cNvSpPr>
            <a:spLocks noGrp="1"/>
          </p:cNvSpPr>
          <p:nvPr>
            <p:ph type="body" idx="1"/>
          </p:nvPr>
        </p:nvSpPr>
        <p:spPr>
          <a:xfrm>
            <a:off x="1097280" y="2057400"/>
            <a:ext cx="4639736" cy="736282"/>
          </a:xfrm>
        </p:spPr>
        <p:txBody>
          <a:bodyPr anchor="ctr">
            <a:normAutofit/>
          </a:bodyPr>
          <a:lstStyle/>
          <a:p>
            <a:endParaRPr lang="en-US"/>
          </a:p>
          <a:p>
            <a:endParaRPr lang="en-US"/>
          </a:p>
        </p:txBody>
      </p:sp>
      <p:pic>
        <p:nvPicPr>
          <p:cNvPr id="1026" name="Picture 2" descr="COVID-19 pandemic by country and territory - Wikipedia">
            <a:extLst>
              <a:ext uri="{FF2B5EF4-FFF2-40B4-BE49-F238E27FC236}">
                <a16:creationId xmlns:a16="http://schemas.microsoft.com/office/drawing/2014/main" id="{BDC7ECF4-FE0D-053A-6BD7-D15B03F60A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1986" r="7121"/>
          <a:stretch/>
        </p:blipFill>
        <p:spPr bwMode="auto">
          <a:xfrm>
            <a:off x="1097280" y="2958274"/>
            <a:ext cx="4639736" cy="2910821"/>
          </a:xfrm>
          <a:prstGeom prst="rect">
            <a:avLst/>
          </a:prstGeom>
          <a:solidFill>
            <a:srgbClr val="FFFFFF"/>
          </a:solidFill>
        </p:spPr>
      </p:pic>
      <p:sp>
        <p:nvSpPr>
          <p:cNvPr id="44" name="Text Placeholder 4">
            <a:extLst>
              <a:ext uri="{FF2B5EF4-FFF2-40B4-BE49-F238E27FC236}">
                <a16:creationId xmlns:a16="http://schemas.microsoft.com/office/drawing/2014/main" id="{BF8CDF43-7BF9-5BDD-A32B-62FA92145225}"/>
              </a:ext>
            </a:extLst>
          </p:cNvPr>
          <p:cNvSpPr>
            <a:spLocks noGrp="1"/>
          </p:cNvSpPr>
          <p:nvPr>
            <p:ph type="body" sz="quarter" idx="3"/>
          </p:nvPr>
        </p:nvSpPr>
        <p:spPr>
          <a:xfrm>
            <a:off x="6515944" y="2057400"/>
            <a:ext cx="4639736" cy="736282"/>
          </a:xfrm>
        </p:spPr>
        <p:txBody>
          <a:bodyPr anchor="ctr">
            <a:normAutofit/>
          </a:bodyPr>
          <a:lstStyle/>
          <a:p>
            <a:r>
              <a:rPr lang="en-US" dirty="0"/>
              <a:t>overview</a:t>
            </a:r>
          </a:p>
        </p:txBody>
      </p:sp>
      <p:sp>
        <p:nvSpPr>
          <p:cNvPr id="46" name="Content Placeholder 5">
            <a:extLst>
              <a:ext uri="{FF2B5EF4-FFF2-40B4-BE49-F238E27FC236}">
                <a16:creationId xmlns:a16="http://schemas.microsoft.com/office/drawing/2014/main" id="{7B1FE0DB-C91A-7CE8-5BDB-FEB449D06775}"/>
              </a:ext>
            </a:extLst>
          </p:cNvPr>
          <p:cNvSpPr>
            <a:spLocks noGrp="1"/>
          </p:cNvSpPr>
          <p:nvPr>
            <p:ph sz="quarter" idx="4"/>
          </p:nvPr>
        </p:nvSpPr>
        <p:spPr>
          <a:xfrm>
            <a:off x="6515944" y="2958273"/>
            <a:ext cx="4639736" cy="2910821"/>
          </a:xfrm>
        </p:spPr>
        <p:txBody>
          <a:bodyPr>
            <a:normAutofit/>
          </a:bodyPr>
          <a:lstStyle/>
          <a:p>
            <a:r>
              <a:rPr lang="en-US" dirty="0">
                <a:effectLst/>
              </a:rPr>
              <a:t>The dataset provides a comprehensive overview of COVID-19 statistics from various countries. </a:t>
            </a:r>
          </a:p>
          <a:p>
            <a:r>
              <a:rPr lang="en-US" dirty="0">
                <a:effectLst/>
              </a:rPr>
              <a:t>Link: </a:t>
            </a:r>
            <a:r>
              <a:rPr lang="en-US" dirty="0">
                <a:effectLst/>
                <a:hlinkClick r:id="rId5"/>
              </a:rPr>
              <a:t>https://www.kaggle.com/datasets/imdevskp/corona-virus-report</a:t>
            </a:r>
            <a:endParaRPr lang="en-US" dirty="0">
              <a:effectLst/>
            </a:endParaRPr>
          </a:p>
          <a:p>
            <a:endParaRPr lang="en-US" dirty="0"/>
          </a:p>
        </p:txBody>
      </p:sp>
    </p:spTree>
    <p:extLst>
      <p:ext uri="{BB962C8B-B14F-4D97-AF65-F5344CB8AC3E}">
        <p14:creationId xmlns:p14="http://schemas.microsoft.com/office/powerpoint/2010/main" val="4276882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8E6B3-730E-5B24-641B-BA696DD1D7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0D555B-6BF9-7795-29DA-4D767AA362D7}"/>
              </a:ext>
            </a:extLst>
          </p:cNvPr>
          <p:cNvSpPr>
            <a:spLocks noGrp="1"/>
          </p:cNvSpPr>
          <p:nvPr>
            <p:ph type="title"/>
          </p:nvPr>
        </p:nvSpPr>
        <p:spPr/>
        <p:txBody>
          <a:bodyPr>
            <a:normAutofit/>
          </a:bodyPr>
          <a:lstStyle/>
          <a:p>
            <a:r>
              <a:rPr lang="en-CA" sz="4000" dirty="0"/>
              <a:t>‘Confirmed’ column’s relationship with other independent variables</a:t>
            </a:r>
          </a:p>
        </p:txBody>
      </p:sp>
      <p:sp>
        <p:nvSpPr>
          <p:cNvPr id="3" name="Content Placeholder 2">
            <a:extLst>
              <a:ext uri="{FF2B5EF4-FFF2-40B4-BE49-F238E27FC236}">
                <a16:creationId xmlns:a16="http://schemas.microsoft.com/office/drawing/2014/main" id="{0DFC6D5F-A698-E42E-DD29-EA3C2964C1E9}"/>
              </a:ext>
            </a:extLst>
          </p:cNvPr>
          <p:cNvSpPr>
            <a:spLocks noGrp="1"/>
          </p:cNvSpPr>
          <p:nvPr>
            <p:ph sz="half" idx="1"/>
          </p:nvPr>
        </p:nvSpPr>
        <p:spPr>
          <a:xfrm>
            <a:off x="1097279" y="1997808"/>
            <a:ext cx="2657036" cy="3748193"/>
          </a:xfrm>
        </p:spPr>
        <p:txBody>
          <a:bodyPr>
            <a:noAutofit/>
          </a:bodyPr>
          <a:lstStyle/>
          <a:p>
            <a:r>
              <a:rPr lang="en-US" sz="1400" b="1" dirty="0">
                <a:latin typeface="Calibri" panose="020F0502020204030204" pitchFamily="34" charset="0"/>
                <a:ea typeface="Calibri" panose="020F0502020204030204" pitchFamily="34" charset="0"/>
                <a:cs typeface="Calibri" panose="020F0502020204030204" pitchFamily="34" charset="0"/>
              </a:rPr>
              <a:t>#</a:t>
            </a:r>
            <a:r>
              <a:rPr lang="en-US" sz="1400" b="1" u="sng" dirty="0">
                <a:latin typeface="Calibri" panose="020F0502020204030204" pitchFamily="34" charset="0"/>
                <a:ea typeface="Calibri" panose="020F0502020204030204" pitchFamily="34" charset="0"/>
                <a:cs typeface="Calibri" panose="020F0502020204030204" pitchFamily="34" charset="0"/>
              </a:rPr>
              <a:t>Categorical Variables:</a:t>
            </a:r>
            <a:r>
              <a:rPr lang="en-US" sz="1400" b="1" dirty="0">
                <a:latin typeface="Calibri" panose="020F0502020204030204" pitchFamily="34" charset="0"/>
                <a:ea typeface="Calibri" panose="020F0502020204030204" pitchFamily="34" charset="0"/>
                <a:cs typeface="Calibri" panose="020F0502020204030204" pitchFamily="34" charset="0"/>
              </a:rPr>
              <a:t> </a:t>
            </a:r>
            <a:endParaRPr lang="en-CA" sz="1400" dirty="0">
              <a:latin typeface="Calibri" panose="020F0502020204030204" pitchFamily="34" charset="0"/>
              <a:ea typeface="Calibri" panose="020F0502020204030204" pitchFamily="34" charset="0"/>
              <a:cs typeface="Calibri" panose="020F0502020204030204" pitchFamily="34" charset="0"/>
            </a:endParaRPr>
          </a:p>
          <a:p>
            <a:r>
              <a:rPr lang="en-US" sz="1400" b="1" dirty="0">
                <a:latin typeface="Calibri" panose="020F0502020204030204" pitchFamily="34" charset="0"/>
                <a:ea typeface="Calibri" panose="020F0502020204030204" pitchFamily="34" charset="0"/>
                <a:cs typeface="Calibri" panose="020F0502020204030204" pitchFamily="34" charset="0"/>
              </a:rPr>
              <a:t>#WHO.Region</a:t>
            </a:r>
            <a:endParaRPr lang="en-CA" sz="1400" dirty="0">
              <a:latin typeface="Calibri" panose="020F0502020204030204" pitchFamily="34" charset="0"/>
              <a:ea typeface="Calibri" panose="020F0502020204030204" pitchFamily="34" charset="0"/>
              <a:cs typeface="Calibri" panose="020F0502020204030204" pitchFamily="34" charset="0"/>
            </a:endParaRPr>
          </a:p>
          <a:p>
            <a:r>
              <a:rPr lang="en-US" sz="1400" dirty="0">
                <a:latin typeface="Calibri" panose="020F0502020204030204" pitchFamily="34" charset="0"/>
                <a:ea typeface="Calibri" panose="020F0502020204030204" pitchFamily="34" charset="0"/>
                <a:cs typeface="Calibri" panose="020F0502020204030204" pitchFamily="34" charset="0"/>
              </a:rPr>
              <a:t>boxplot(Confirmed ~ </a:t>
            </a:r>
            <a:r>
              <a:rPr lang="en-US" sz="1400" dirty="0" err="1">
                <a:latin typeface="Calibri" panose="020F0502020204030204" pitchFamily="34" charset="0"/>
                <a:ea typeface="Calibri" panose="020F0502020204030204" pitchFamily="34" charset="0"/>
                <a:cs typeface="Calibri" panose="020F0502020204030204" pitchFamily="34" charset="0"/>
              </a:rPr>
              <a:t>WHO.Region</a:t>
            </a:r>
            <a:r>
              <a:rPr lang="en-US" sz="1400" dirty="0">
                <a:latin typeface="Calibri" panose="020F0502020204030204" pitchFamily="34" charset="0"/>
                <a:ea typeface="Calibri" panose="020F0502020204030204" pitchFamily="34" charset="0"/>
                <a:cs typeface="Calibri" panose="020F0502020204030204" pitchFamily="34" charset="0"/>
              </a:rPr>
              <a:t>, data = </a:t>
            </a:r>
            <a:r>
              <a:rPr lang="en-US" sz="1400" dirty="0" err="1">
                <a:latin typeface="Calibri" panose="020F0502020204030204" pitchFamily="34" charset="0"/>
                <a:ea typeface="Calibri" panose="020F0502020204030204" pitchFamily="34" charset="0"/>
                <a:cs typeface="Calibri" panose="020F0502020204030204" pitchFamily="34" charset="0"/>
              </a:rPr>
              <a:t>Train_data</a:t>
            </a:r>
            <a:r>
              <a:rPr lang="en-US" sz="1400" dirty="0">
                <a:latin typeface="Calibri" panose="020F0502020204030204" pitchFamily="34" charset="0"/>
                <a:ea typeface="Calibri" panose="020F0502020204030204" pitchFamily="34" charset="0"/>
                <a:cs typeface="Calibri" panose="020F0502020204030204" pitchFamily="34" charset="0"/>
              </a:rPr>
              <a:t>, main = "Confirmed Cases by WHO Region", </a:t>
            </a:r>
            <a:r>
              <a:rPr lang="en-US" sz="1400" dirty="0" err="1">
                <a:latin typeface="Calibri" panose="020F0502020204030204" pitchFamily="34" charset="0"/>
                <a:ea typeface="Calibri" panose="020F0502020204030204" pitchFamily="34" charset="0"/>
                <a:cs typeface="Calibri" panose="020F0502020204030204" pitchFamily="34" charset="0"/>
              </a:rPr>
              <a:t>xlab</a:t>
            </a:r>
            <a:r>
              <a:rPr lang="en-US" sz="1400" dirty="0">
                <a:latin typeface="Calibri" panose="020F0502020204030204" pitchFamily="34" charset="0"/>
                <a:ea typeface="Calibri" panose="020F0502020204030204" pitchFamily="34" charset="0"/>
                <a:cs typeface="Calibri" panose="020F0502020204030204" pitchFamily="34" charset="0"/>
              </a:rPr>
              <a:t> = "WHO Region", </a:t>
            </a:r>
            <a:r>
              <a:rPr lang="en-US" sz="1400" dirty="0" err="1">
                <a:latin typeface="Calibri" panose="020F0502020204030204" pitchFamily="34" charset="0"/>
                <a:ea typeface="Calibri" panose="020F0502020204030204" pitchFamily="34" charset="0"/>
                <a:cs typeface="Calibri" panose="020F0502020204030204" pitchFamily="34" charset="0"/>
              </a:rPr>
              <a:t>ylab</a:t>
            </a:r>
            <a:r>
              <a:rPr lang="en-US" sz="1400" dirty="0">
                <a:latin typeface="Calibri" panose="020F0502020204030204" pitchFamily="34" charset="0"/>
                <a:ea typeface="Calibri" panose="020F0502020204030204" pitchFamily="34" charset="0"/>
                <a:cs typeface="Calibri" panose="020F0502020204030204" pitchFamily="34" charset="0"/>
              </a:rPr>
              <a:t> = "Confirmed Cases")</a:t>
            </a:r>
            <a:r>
              <a:rPr lang="en-US" dirty="0"/>
              <a:t> </a:t>
            </a:r>
          </a:p>
          <a:p>
            <a:pPr marL="0" indent="0">
              <a:buNone/>
            </a:pPr>
            <a:endParaRPr lang="en-CA" sz="1400" dirty="0">
              <a:latin typeface="Calibri" panose="020F0502020204030204" pitchFamily="34" charset="0"/>
              <a:ea typeface="Calibri" panose="020F0502020204030204" pitchFamily="34" charset="0"/>
              <a:cs typeface="Calibri" panose="020F0502020204030204" pitchFamily="34" charset="0"/>
            </a:endParaRPr>
          </a:p>
        </p:txBody>
      </p:sp>
      <p:sp>
        <p:nvSpPr>
          <p:cNvPr id="4" name="Content Placeholder 3">
            <a:extLst>
              <a:ext uri="{FF2B5EF4-FFF2-40B4-BE49-F238E27FC236}">
                <a16:creationId xmlns:a16="http://schemas.microsoft.com/office/drawing/2014/main" id="{958C9F97-2310-DF71-F0E5-DF861D0830D7}"/>
              </a:ext>
            </a:extLst>
          </p:cNvPr>
          <p:cNvSpPr>
            <a:spLocks noGrp="1"/>
          </p:cNvSpPr>
          <p:nvPr>
            <p:ph sz="half" idx="2"/>
          </p:nvPr>
        </p:nvSpPr>
        <p:spPr>
          <a:xfrm>
            <a:off x="4672584" y="2120900"/>
            <a:ext cx="7242048" cy="1920748"/>
          </a:xfrm>
        </p:spPr>
        <p:txBody>
          <a:bodyPr>
            <a:normAutofit/>
          </a:bodyPr>
          <a:lstStyle/>
          <a:p>
            <a:pPr marL="457200">
              <a:lnSpc>
                <a:spcPct val="107000"/>
              </a:lnSpc>
              <a:spcAft>
                <a:spcPts val="800"/>
              </a:spcAft>
            </a:pPr>
            <a:endParaRPr lang="en-CA" sz="4200" dirty="0">
              <a:effectLst/>
              <a:latin typeface="Arial" panose="020B0604020202020204" pitchFamily="34" charset="0"/>
              <a:ea typeface="Calibri" panose="020F0502020204030204" pitchFamily="34" charset="0"/>
              <a:cs typeface="Times New Roman" panose="02020603050405020304" pitchFamily="18" charset="0"/>
            </a:endParaRPr>
          </a:p>
          <a:p>
            <a:endParaRPr lang="en-CA" dirty="0"/>
          </a:p>
        </p:txBody>
      </p:sp>
      <p:pic>
        <p:nvPicPr>
          <p:cNvPr id="7" name="Picture 6" descr="A screenshot of a computer screen&#10;&#10;Description automatically generated">
            <a:extLst>
              <a:ext uri="{FF2B5EF4-FFF2-40B4-BE49-F238E27FC236}">
                <a16:creationId xmlns:a16="http://schemas.microsoft.com/office/drawing/2014/main" id="{42C4EA14-4454-8920-0878-9409ED28DAC5}"/>
              </a:ext>
            </a:extLst>
          </p:cNvPr>
          <p:cNvPicPr>
            <a:picLocks noChangeAspect="1"/>
          </p:cNvPicPr>
          <p:nvPr/>
        </p:nvPicPr>
        <p:blipFill>
          <a:blip r:embed="rId2"/>
          <a:stretch>
            <a:fillRect/>
          </a:stretch>
        </p:blipFill>
        <p:spPr>
          <a:xfrm>
            <a:off x="4862146" y="1997808"/>
            <a:ext cx="5330671" cy="4021993"/>
          </a:xfrm>
          <a:prstGeom prst="rect">
            <a:avLst/>
          </a:prstGeom>
        </p:spPr>
      </p:pic>
    </p:spTree>
    <p:extLst>
      <p:ext uri="{BB962C8B-B14F-4D97-AF65-F5344CB8AC3E}">
        <p14:creationId xmlns:p14="http://schemas.microsoft.com/office/powerpoint/2010/main" val="275995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61E55-F027-1A47-6514-E27BDB185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28D2F6-0A38-8A6D-2A7B-CB0CFAD0C62D}"/>
              </a:ext>
            </a:extLst>
          </p:cNvPr>
          <p:cNvSpPr>
            <a:spLocks noGrp="1"/>
          </p:cNvSpPr>
          <p:nvPr>
            <p:ph type="title"/>
          </p:nvPr>
        </p:nvSpPr>
        <p:spPr/>
        <p:txBody>
          <a:bodyPr>
            <a:normAutofit/>
          </a:bodyPr>
          <a:lstStyle/>
          <a:p>
            <a:r>
              <a:rPr lang="en-CA" sz="4000" dirty="0"/>
              <a:t>‘Confirmed’ column’s relationship with other independent variables</a:t>
            </a:r>
          </a:p>
        </p:txBody>
      </p:sp>
      <p:sp>
        <p:nvSpPr>
          <p:cNvPr id="3" name="Content Placeholder 2">
            <a:extLst>
              <a:ext uri="{FF2B5EF4-FFF2-40B4-BE49-F238E27FC236}">
                <a16:creationId xmlns:a16="http://schemas.microsoft.com/office/drawing/2014/main" id="{5DBA4616-BB4F-A84D-14C3-EE47162B1FCB}"/>
              </a:ext>
            </a:extLst>
          </p:cNvPr>
          <p:cNvSpPr>
            <a:spLocks noGrp="1"/>
          </p:cNvSpPr>
          <p:nvPr>
            <p:ph sz="half" idx="1"/>
          </p:nvPr>
        </p:nvSpPr>
        <p:spPr>
          <a:xfrm>
            <a:off x="1097279" y="1997808"/>
            <a:ext cx="2938390" cy="3748193"/>
          </a:xfrm>
        </p:spPr>
        <p:txBody>
          <a:bodyPr>
            <a:noAutofit/>
          </a:bodyPr>
          <a:lstStyle/>
          <a:p>
            <a:r>
              <a:rPr lang="en-US" sz="1400" b="1" dirty="0">
                <a:latin typeface="Calibri" panose="020F0502020204030204" pitchFamily="34" charset="0"/>
                <a:ea typeface="Calibri" panose="020F0502020204030204" pitchFamily="34" charset="0"/>
                <a:cs typeface="Calibri" panose="020F0502020204030204" pitchFamily="34" charset="0"/>
              </a:rPr>
              <a:t>#</a:t>
            </a:r>
            <a:r>
              <a:rPr lang="en-US" sz="1400" b="1" u="sng" dirty="0">
                <a:latin typeface="Calibri" panose="020F0502020204030204" pitchFamily="34" charset="0"/>
                <a:ea typeface="Calibri" panose="020F0502020204030204" pitchFamily="34" charset="0"/>
                <a:cs typeface="Calibri" panose="020F0502020204030204" pitchFamily="34" charset="0"/>
              </a:rPr>
              <a:t>Categorical Variables:</a:t>
            </a:r>
            <a:r>
              <a:rPr lang="en-US" sz="1400" b="1" dirty="0">
                <a:latin typeface="Calibri" panose="020F0502020204030204" pitchFamily="34" charset="0"/>
                <a:ea typeface="Calibri" panose="020F0502020204030204" pitchFamily="34" charset="0"/>
                <a:cs typeface="Calibri" panose="020F0502020204030204" pitchFamily="34" charset="0"/>
              </a:rPr>
              <a:t> </a:t>
            </a:r>
            <a:endParaRPr lang="en-CA" sz="1400" dirty="0">
              <a:latin typeface="Calibri" panose="020F0502020204030204" pitchFamily="34" charset="0"/>
              <a:ea typeface="Calibri" panose="020F0502020204030204" pitchFamily="34" charset="0"/>
              <a:cs typeface="Calibri" panose="020F0502020204030204" pitchFamily="34" charset="0"/>
            </a:endParaRPr>
          </a:p>
          <a:p>
            <a:r>
              <a:rPr lang="en-US" sz="1400" b="1" dirty="0">
                <a:latin typeface="Calibri" panose="020F0502020204030204" pitchFamily="34" charset="0"/>
                <a:ea typeface="Calibri" panose="020F0502020204030204" pitchFamily="34" charset="0"/>
                <a:cs typeface="Calibri" panose="020F0502020204030204" pitchFamily="34" charset="0"/>
              </a:rPr>
              <a:t>#WHO.Region</a:t>
            </a:r>
            <a:endParaRPr lang="en-CA" sz="1400" dirty="0">
              <a:latin typeface="Calibri" panose="020F0502020204030204" pitchFamily="34" charset="0"/>
              <a:ea typeface="Calibri" panose="020F0502020204030204" pitchFamily="34" charset="0"/>
              <a:cs typeface="Calibri" panose="020F0502020204030204" pitchFamily="34" charset="0"/>
            </a:endParaRPr>
          </a:p>
          <a:p>
            <a:r>
              <a:rPr lang="en-US" sz="1400" dirty="0" err="1">
                <a:latin typeface="Calibri" panose="020F0502020204030204" pitchFamily="34" charset="0"/>
                <a:ea typeface="Calibri" panose="020F0502020204030204" pitchFamily="34" charset="0"/>
                <a:cs typeface="Calibri" panose="020F0502020204030204" pitchFamily="34" charset="0"/>
              </a:rPr>
              <a:t>ggplot</a:t>
            </a:r>
            <a:r>
              <a:rPr lang="en-US" sz="1400" dirty="0">
                <a:latin typeface="Calibri" panose="020F0502020204030204" pitchFamily="34" charset="0"/>
                <a:ea typeface="Calibri" panose="020F0502020204030204" pitchFamily="34" charset="0"/>
                <a:cs typeface="Calibri" panose="020F0502020204030204" pitchFamily="34" charset="0"/>
              </a:rPr>
              <a:t>(covid, </a:t>
            </a:r>
            <a:r>
              <a:rPr lang="en-US" sz="1400" dirty="0" err="1">
                <a:latin typeface="Calibri" panose="020F0502020204030204" pitchFamily="34" charset="0"/>
                <a:ea typeface="Calibri" panose="020F0502020204030204" pitchFamily="34" charset="0"/>
                <a:cs typeface="Calibri" panose="020F0502020204030204" pitchFamily="34" charset="0"/>
              </a:rPr>
              <a:t>aes</a:t>
            </a:r>
            <a:r>
              <a:rPr lang="en-US" sz="1400" dirty="0">
                <a:latin typeface="Calibri" panose="020F0502020204030204" pitchFamily="34" charset="0"/>
                <a:ea typeface="Calibri" panose="020F0502020204030204" pitchFamily="34" charset="0"/>
                <a:cs typeface="Calibri" panose="020F0502020204030204" pitchFamily="34" charset="0"/>
              </a:rPr>
              <a:t>(x = </a:t>
            </a:r>
            <a:r>
              <a:rPr lang="en-US" sz="1400" dirty="0" err="1">
                <a:latin typeface="Calibri" panose="020F0502020204030204" pitchFamily="34" charset="0"/>
                <a:ea typeface="Calibri" panose="020F0502020204030204" pitchFamily="34" charset="0"/>
                <a:cs typeface="Calibri" panose="020F0502020204030204" pitchFamily="34" charset="0"/>
              </a:rPr>
              <a:t>WHO.Region</a:t>
            </a:r>
            <a:r>
              <a:rPr lang="en-US" sz="1400" dirty="0">
                <a:latin typeface="Calibri" panose="020F0502020204030204" pitchFamily="34" charset="0"/>
                <a:ea typeface="Calibri" panose="020F0502020204030204" pitchFamily="34" charset="0"/>
                <a:cs typeface="Calibri" panose="020F0502020204030204" pitchFamily="34" charset="0"/>
              </a:rPr>
              <a:t>, fill = </a:t>
            </a:r>
            <a:r>
              <a:rPr lang="en-US" sz="1400" dirty="0" err="1">
                <a:latin typeface="Calibri" panose="020F0502020204030204" pitchFamily="34" charset="0"/>
                <a:ea typeface="Calibri" panose="020F0502020204030204" pitchFamily="34" charset="0"/>
                <a:cs typeface="Calibri" panose="020F0502020204030204" pitchFamily="34" charset="0"/>
              </a:rPr>
              <a:t>WHO.Region</a:t>
            </a:r>
            <a:r>
              <a:rPr lang="en-US" sz="1400" dirty="0">
                <a:latin typeface="Calibri" panose="020F0502020204030204" pitchFamily="34" charset="0"/>
                <a:ea typeface="Calibri" panose="020F0502020204030204" pitchFamily="34" charset="0"/>
                <a:cs typeface="Calibri" panose="020F0502020204030204" pitchFamily="34" charset="0"/>
              </a:rPr>
              <a:t>)) +</a:t>
            </a:r>
            <a:endParaRPr lang="en-CA" sz="1400" dirty="0">
              <a:latin typeface="Calibri" panose="020F0502020204030204" pitchFamily="34" charset="0"/>
              <a:ea typeface="Calibri" panose="020F0502020204030204" pitchFamily="34" charset="0"/>
              <a:cs typeface="Calibri" panose="020F0502020204030204" pitchFamily="34" charset="0"/>
            </a:endParaRPr>
          </a:p>
          <a:p>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geom_bar</a:t>
            </a:r>
            <a:r>
              <a:rPr lang="en-US" sz="1400" dirty="0">
                <a:latin typeface="Calibri" panose="020F0502020204030204" pitchFamily="34" charset="0"/>
                <a:ea typeface="Calibri" panose="020F0502020204030204" pitchFamily="34" charset="0"/>
                <a:cs typeface="Calibri" panose="020F0502020204030204" pitchFamily="34" charset="0"/>
              </a:rPr>
              <a:t>() +</a:t>
            </a:r>
            <a:endParaRPr lang="en-CA" sz="1400" dirty="0">
              <a:latin typeface="Calibri" panose="020F0502020204030204" pitchFamily="34" charset="0"/>
              <a:ea typeface="Calibri" panose="020F0502020204030204" pitchFamily="34" charset="0"/>
              <a:cs typeface="Calibri" panose="020F0502020204030204" pitchFamily="34" charset="0"/>
            </a:endParaRPr>
          </a:p>
          <a:p>
            <a:r>
              <a:rPr lang="en-US" sz="1400" dirty="0">
                <a:latin typeface="Calibri" panose="020F0502020204030204" pitchFamily="34" charset="0"/>
                <a:ea typeface="Calibri" panose="020F0502020204030204" pitchFamily="34" charset="0"/>
                <a:cs typeface="Calibri" panose="020F0502020204030204" pitchFamily="34" charset="0"/>
              </a:rPr>
              <a:t>  labs(title = "Distribution of Cases by WHO Region", x = "WHO Region", y = "Count") +</a:t>
            </a:r>
            <a:endParaRPr lang="en-CA" sz="1400" dirty="0">
              <a:latin typeface="Calibri" panose="020F0502020204030204" pitchFamily="34" charset="0"/>
              <a:ea typeface="Calibri" panose="020F0502020204030204" pitchFamily="34" charset="0"/>
              <a:cs typeface="Calibri" panose="020F0502020204030204" pitchFamily="34" charset="0"/>
            </a:endParaRPr>
          </a:p>
          <a:p>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theme_minimal</a:t>
            </a:r>
            <a:r>
              <a:rPr lang="en-US" sz="1400" dirty="0">
                <a:latin typeface="Calibri" panose="020F0502020204030204" pitchFamily="34" charset="0"/>
                <a:ea typeface="Calibri" panose="020F0502020204030204" pitchFamily="34" charset="0"/>
                <a:cs typeface="Calibri" panose="020F0502020204030204" pitchFamily="34" charset="0"/>
              </a:rPr>
              <a:t>()</a:t>
            </a:r>
            <a:endParaRPr lang="en-CA" sz="1400" dirty="0">
              <a:latin typeface="Calibri" panose="020F0502020204030204" pitchFamily="34" charset="0"/>
              <a:ea typeface="Calibri" panose="020F0502020204030204" pitchFamily="34" charset="0"/>
              <a:cs typeface="Calibri" panose="020F0502020204030204" pitchFamily="34" charset="0"/>
            </a:endParaRPr>
          </a:p>
          <a:p>
            <a:endParaRPr lang="en-CA" sz="1400" dirty="0">
              <a:latin typeface="Calibri" panose="020F0502020204030204" pitchFamily="34" charset="0"/>
              <a:ea typeface="Calibri" panose="020F0502020204030204" pitchFamily="34" charset="0"/>
              <a:cs typeface="Calibri" panose="020F0502020204030204" pitchFamily="34" charset="0"/>
            </a:endParaRPr>
          </a:p>
        </p:txBody>
      </p:sp>
      <p:sp>
        <p:nvSpPr>
          <p:cNvPr id="4" name="Content Placeholder 3">
            <a:extLst>
              <a:ext uri="{FF2B5EF4-FFF2-40B4-BE49-F238E27FC236}">
                <a16:creationId xmlns:a16="http://schemas.microsoft.com/office/drawing/2014/main" id="{6A067470-3E64-75F4-2E3B-CA62C2F469F1}"/>
              </a:ext>
            </a:extLst>
          </p:cNvPr>
          <p:cNvSpPr>
            <a:spLocks noGrp="1"/>
          </p:cNvSpPr>
          <p:nvPr>
            <p:ph sz="half" idx="2"/>
          </p:nvPr>
        </p:nvSpPr>
        <p:spPr>
          <a:xfrm>
            <a:off x="4672584" y="2120900"/>
            <a:ext cx="7242048" cy="1920748"/>
          </a:xfrm>
        </p:spPr>
        <p:txBody>
          <a:bodyPr>
            <a:normAutofit/>
          </a:bodyPr>
          <a:lstStyle/>
          <a:p>
            <a:pPr marL="457200">
              <a:lnSpc>
                <a:spcPct val="107000"/>
              </a:lnSpc>
              <a:spcAft>
                <a:spcPts val="800"/>
              </a:spcAft>
            </a:pPr>
            <a:endParaRPr lang="en-CA" sz="4200" dirty="0">
              <a:effectLst/>
              <a:latin typeface="Arial" panose="020B0604020202020204" pitchFamily="34" charset="0"/>
              <a:ea typeface="Calibri" panose="020F0502020204030204" pitchFamily="34" charset="0"/>
              <a:cs typeface="Times New Roman" panose="02020603050405020304" pitchFamily="18" charset="0"/>
            </a:endParaRPr>
          </a:p>
          <a:p>
            <a:endParaRPr lang="en-CA" dirty="0"/>
          </a:p>
        </p:txBody>
      </p:sp>
      <p:pic>
        <p:nvPicPr>
          <p:cNvPr id="8" name="Picture 7" descr="A graph of different colored squares&#10;&#10;Description automatically generated">
            <a:extLst>
              <a:ext uri="{FF2B5EF4-FFF2-40B4-BE49-F238E27FC236}">
                <a16:creationId xmlns:a16="http://schemas.microsoft.com/office/drawing/2014/main" id="{467CEFDA-16D3-675F-3D73-8A391DDC508E}"/>
              </a:ext>
            </a:extLst>
          </p:cNvPr>
          <p:cNvPicPr>
            <a:picLocks noChangeAspect="1"/>
          </p:cNvPicPr>
          <p:nvPr/>
        </p:nvPicPr>
        <p:blipFill>
          <a:blip r:embed="rId2"/>
          <a:stretch>
            <a:fillRect/>
          </a:stretch>
        </p:blipFill>
        <p:spPr>
          <a:xfrm>
            <a:off x="4704030" y="2218155"/>
            <a:ext cx="6451650" cy="3785623"/>
          </a:xfrm>
          <a:prstGeom prst="rect">
            <a:avLst/>
          </a:prstGeom>
        </p:spPr>
      </p:pic>
    </p:spTree>
    <p:extLst>
      <p:ext uri="{BB962C8B-B14F-4D97-AF65-F5344CB8AC3E}">
        <p14:creationId xmlns:p14="http://schemas.microsoft.com/office/powerpoint/2010/main" val="293884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9BF40-542B-9996-C198-D685ECBBEB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1E7CAB-7B33-E481-FEAD-0140D289BF09}"/>
              </a:ext>
            </a:extLst>
          </p:cNvPr>
          <p:cNvSpPr>
            <a:spLocks noGrp="1"/>
          </p:cNvSpPr>
          <p:nvPr>
            <p:ph type="title"/>
          </p:nvPr>
        </p:nvSpPr>
        <p:spPr>
          <a:xfrm>
            <a:off x="643466" y="786383"/>
            <a:ext cx="3517567" cy="2093975"/>
          </a:xfrm>
        </p:spPr>
        <p:txBody>
          <a:bodyPr anchor="b">
            <a:normAutofit/>
          </a:bodyPr>
          <a:lstStyle/>
          <a:p>
            <a:r>
              <a:rPr lang="en-US" dirty="0"/>
              <a:t>Data Mining</a:t>
            </a:r>
          </a:p>
        </p:txBody>
      </p:sp>
      <p:pic>
        <p:nvPicPr>
          <p:cNvPr id="2052" name="Picture 4" descr="Data mining | Entenda como esse processo funciona">
            <a:extLst>
              <a:ext uri="{FF2B5EF4-FFF2-40B4-BE49-F238E27FC236}">
                <a16:creationId xmlns:a16="http://schemas.microsoft.com/office/drawing/2014/main" id="{072D1972-2A53-8E5E-A1DE-1533692BF8E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58984" y="1505778"/>
            <a:ext cx="5928344" cy="3908798"/>
          </a:xfrm>
          <a:prstGeom prst="rect">
            <a:avLst/>
          </a:prstGeom>
          <a:solidFill>
            <a:srgbClr val="FFFFFF"/>
          </a:solidFill>
        </p:spPr>
      </p:pic>
      <p:sp>
        <p:nvSpPr>
          <p:cNvPr id="3" name="Subtitle 2">
            <a:extLst>
              <a:ext uri="{FF2B5EF4-FFF2-40B4-BE49-F238E27FC236}">
                <a16:creationId xmlns:a16="http://schemas.microsoft.com/office/drawing/2014/main" id="{B65E0E73-13F8-F184-2D7A-776FB9A2EF51}"/>
              </a:ext>
            </a:extLst>
          </p:cNvPr>
          <p:cNvSpPr>
            <a:spLocks noGrp="1"/>
          </p:cNvSpPr>
          <p:nvPr>
            <p:ph type="body" sz="half" idx="2"/>
          </p:nvPr>
        </p:nvSpPr>
        <p:spPr>
          <a:xfrm>
            <a:off x="643465" y="3043050"/>
            <a:ext cx="3517567" cy="3064505"/>
          </a:xfrm>
        </p:spPr>
        <p:txBody>
          <a:bodyPr>
            <a:normAutofit/>
          </a:bodyPr>
          <a:lstStyle/>
          <a:p>
            <a:endParaRPr lang="en-US"/>
          </a:p>
          <a:p>
            <a:endParaRPr lang="en-US"/>
          </a:p>
        </p:txBody>
      </p:sp>
    </p:spTree>
    <p:extLst>
      <p:ext uri="{BB962C8B-B14F-4D97-AF65-F5344CB8AC3E}">
        <p14:creationId xmlns:p14="http://schemas.microsoft.com/office/powerpoint/2010/main" val="3649814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ABB88-61B7-1C95-3FC2-74BFB560F8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858553-F935-9389-58BB-268BE3FD2858}"/>
              </a:ext>
            </a:extLst>
          </p:cNvPr>
          <p:cNvSpPr>
            <a:spLocks noGrp="1"/>
          </p:cNvSpPr>
          <p:nvPr>
            <p:ph type="title"/>
          </p:nvPr>
        </p:nvSpPr>
        <p:spPr/>
        <p:txBody>
          <a:bodyPr>
            <a:normAutofit/>
          </a:bodyPr>
          <a:lstStyle/>
          <a:p>
            <a:r>
              <a:rPr lang="en-CA" sz="4000" dirty="0"/>
              <a:t>Overview </a:t>
            </a:r>
          </a:p>
        </p:txBody>
      </p:sp>
      <p:sp>
        <p:nvSpPr>
          <p:cNvPr id="3" name="Content Placeholder 2">
            <a:extLst>
              <a:ext uri="{FF2B5EF4-FFF2-40B4-BE49-F238E27FC236}">
                <a16:creationId xmlns:a16="http://schemas.microsoft.com/office/drawing/2014/main" id="{C84B28C2-BD31-D734-72E1-72C779555F33}"/>
              </a:ext>
            </a:extLst>
          </p:cNvPr>
          <p:cNvSpPr>
            <a:spLocks noGrp="1"/>
          </p:cNvSpPr>
          <p:nvPr>
            <p:ph sz="half" idx="1"/>
          </p:nvPr>
        </p:nvSpPr>
        <p:spPr>
          <a:xfrm>
            <a:off x="1097280" y="1997808"/>
            <a:ext cx="10499774" cy="3748193"/>
          </a:xfrm>
        </p:spPr>
        <p:txBody>
          <a:bodyPr>
            <a:noAutofit/>
          </a:bodyPr>
          <a:lstStyle/>
          <a:p>
            <a:pPr marL="457200">
              <a:lnSpc>
                <a:spcPct val="107000"/>
              </a:lnSpc>
            </a:pPr>
            <a:r>
              <a:rPr lang="en-CA" sz="1400" dirty="0">
                <a:effectLst/>
                <a:latin typeface="Calibri" panose="020F0502020204030204" pitchFamily="34" charset="0"/>
                <a:ea typeface="Calibri" panose="020F0502020204030204" pitchFamily="34" charset="0"/>
                <a:cs typeface="Calibri" panose="020F0502020204030204" pitchFamily="34" charset="0"/>
              </a:rPr>
              <a:t>A regression model was developed using the training dataset to predict confirmed cases:</a:t>
            </a:r>
          </a:p>
          <a:p>
            <a:pPr marL="342900" lvl="0" indent="-342900">
              <a:lnSpc>
                <a:spcPct val="107000"/>
              </a:lnSpc>
              <a:buFont typeface="Book Antiqua" panose="02040602050305030304" pitchFamily="18" charset="0"/>
              <a:buChar char="-"/>
            </a:pPr>
            <a:r>
              <a:rPr lang="en-CA" sz="1400" dirty="0">
                <a:effectLst/>
                <a:latin typeface="Calibri" panose="020F0502020204030204" pitchFamily="34" charset="0"/>
                <a:ea typeface="Calibri" panose="020F0502020204030204" pitchFamily="34" charset="0"/>
                <a:cs typeface="Calibri" panose="020F0502020204030204" pitchFamily="34" charset="0"/>
              </a:rPr>
              <a:t>Approach: Linear regression on the log-transformed Confirmed cases.</a:t>
            </a:r>
          </a:p>
          <a:p>
            <a:pPr marL="342900" lvl="0" indent="-342900">
              <a:lnSpc>
                <a:spcPct val="107000"/>
              </a:lnSpc>
              <a:buFont typeface="Book Antiqua" panose="02040602050305030304" pitchFamily="18" charset="0"/>
              <a:buChar char="-"/>
            </a:pPr>
            <a:r>
              <a:rPr lang="en-CA" sz="1400" dirty="0">
                <a:effectLst/>
                <a:latin typeface="Calibri" panose="020F0502020204030204" pitchFamily="34" charset="0"/>
                <a:ea typeface="Calibri" panose="020F0502020204030204" pitchFamily="34" charset="0"/>
                <a:cs typeface="Calibri" panose="020F0502020204030204" pitchFamily="34" charset="0"/>
              </a:rPr>
              <a:t>Independent Variables: all the numerical columns in the dataset.</a:t>
            </a:r>
          </a:p>
          <a:p>
            <a:pPr marL="457200">
              <a:lnSpc>
                <a:spcPct val="107000"/>
              </a:lnSpc>
            </a:pPr>
            <a:r>
              <a:rPr lang="en-CA" sz="1400" b="1" dirty="0">
                <a:effectLst/>
                <a:latin typeface="Calibri" panose="020F0502020204030204" pitchFamily="34" charset="0"/>
                <a:ea typeface="Calibri" panose="020F0502020204030204" pitchFamily="34" charset="0"/>
                <a:cs typeface="Calibri" panose="020F0502020204030204" pitchFamily="34" charset="0"/>
              </a:rPr>
              <a:t># Create the regression model (before outlier removals)</a:t>
            </a:r>
            <a:endParaRPr lang="en-CA" sz="1400" dirty="0">
              <a:effectLst/>
              <a:latin typeface="Calibri" panose="020F0502020204030204" pitchFamily="34" charset="0"/>
              <a:ea typeface="Calibri" panose="020F0502020204030204" pitchFamily="34" charset="0"/>
              <a:cs typeface="Calibri" panose="020F0502020204030204" pitchFamily="34" charset="0"/>
            </a:endParaRPr>
          </a:p>
          <a:p>
            <a:pPr marL="457200">
              <a:lnSpc>
                <a:spcPct val="107000"/>
              </a:lnSpc>
            </a:pPr>
            <a:r>
              <a:rPr lang="en-CA" sz="1400" dirty="0" err="1">
                <a:effectLst/>
                <a:latin typeface="Calibri" panose="020F0502020204030204" pitchFamily="34" charset="0"/>
                <a:ea typeface="Calibri" panose="020F0502020204030204" pitchFamily="34" charset="0"/>
                <a:cs typeface="Calibri" panose="020F0502020204030204" pitchFamily="34" charset="0"/>
              </a:rPr>
              <a:t>covid_model</a:t>
            </a:r>
            <a:r>
              <a:rPr lang="en-CA" sz="1400" dirty="0">
                <a:effectLst/>
                <a:latin typeface="Calibri" panose="020F0502020204030204" pitchFamily="34" charset="0"/>
                <a:ea typeface="Calibri" panose="020F0502020204030204" pitchFamily="34" charset="0"/>
                <a:cs typeface="Calibri" panose="020F0502020204030204" pitchFamily="34" charset="0"/>
              </a:rPr>
              <a:t> &lt;- </a:t>
            </a:r>
            <a:r>
              <a:rPr lang="en-CA" sz="1400" dirty="0" err="1">
                <a:effectLst/>
                <a:latin typeface="Calibri" panose="020F0502020204030204" pitchFamily="34" charset="0"/>
                <a:ea typeface="Calibri" panose="020F0502020204030204" pitchFamily="34" charset="0"/>
                <a:cs typeface="Calibri" panose="020F0502020204030204" pitchFamily="34" charset="0"/>
              </a:rPr>
              <a:t>lm</a:t>
            </a:r>
            <a:r>
              <a:rPr lang="en-CA" sz="1400" dirty="0">
                <a:effectLst/>
                <a:latin typeface="Calibri" panose="020F0502020204030204" pitchFamily="34" charset="0"/>
                <a:ea typeface="Calibri" panose="020F0502020204030204" pitchFamily="34" charset="0"/>
                <a:cs typeface="Calibri" panose="020F0502020204030204" pitchFamily="34" charset="0"/>
              </a:rPr>
              <a:t>(log(Confirmed) ~ Deaths + Recovered + Active + Deaths...100.Cases + Recovered...100.Cases + </a:t>
            </a:r>
            <a:r>
              <a:rPr lang="en-CA" sz="1400" dirty="0" err="1">
                <a:effectLst/>
                <a:latin typeface="Calibri" panose="020F0502020204030204" pitchFamily="34" charset="0"/>
                <a:ea typeface="Calibri" panose="020F0502020204030204" pitchFamily="34" charset="0"/>
                <a:cs typeface="Calibri" panose="020F0502020204030204" pitchFamily="34" charset="0"/>
              </a:rPr>
              <a:t>Confirmed.last.week</a:t>
            </a:r>
            <a:r>
              <a:rPr lang="en-CA" sz="1400" dirty="0">
                <a:effectLst/>
                <a:latin typeface="Calibri" panose="020F0502020204030204" pitchFamily="34" charset="0"/>
                <a:ea typeface="Calibri" panose="020F0502020204030204" pitchFamily="34" charset="0"/>
                <a:cs typeface="Calibri" panose="020F0502020204030204" pitchFamily="34" charset="0"/>
              </a:rPr>
              <a:t>, data = </a:t>
            </a:r>
            <a:r>
              <a:rPr lang="en-CA" sz="1400" dirty="0" err="1">
                <a:effectLst/>
                <a:latin typeface="Calibri" panose="020F0502020204030204" pitchFamily="34" charset="0"/>
                <a:ea typeface="Calibri" panose="020F0502020204030204" pitchFamily="34" charset="0"/>
                <a:cs typeface="Calibri" panose="020F0502020204030204" pitchFamily="34" charset="0"/>
              </a:rPr>
              <a:t>Train_data</a:t>
            </a:r>
            <a:r>
              <a:rPr lang="en-CA" sz="1400" dirty="0">
                <a:effectLst/>
                <a:latin typeface="Calibri" panose="020F0502020204030204" pitchFamily="34" charset="0"/>
                <a:ea typeface="Calibri" panose="020F0502020204030204" pitchFamily="34" charset="0"/>
                <a:cs typeface="Calibri" panose="020F0502020204030204" pitchFamily="34" charset="0"/>
              </a:rPr>
              <a:t>)</a:t>
            </a:r>
          </a:p>
          <a:p>
            <a:pPr marL="457200">
              <a:lnSpc>
                <a:spcPct val="107000"/>
              </a:lnSpc>
            </a:pPr>
            <a:r>
              <a:rPr lang="en-CA" sz="1400" b="1" dirty="0">
                <a:effectLst/>
                <a:latin typeface="Calibri" panose="020F0502020204030204" pitchFamily="34" charset="0"/>
                <a:ea typeface="Calibri" panose="020F0502020204030204" pitchFamily="34" charset="0"/>
                <a:cs typeface="Calibri" panose="020F0502020204030204" pitchFamily="34" charset="0"/>
              </a:rPr>
              <a:t># View summary of the model</a:t>
            </a:r>
            <a:endParaRPr lang="en-CA" sz="1400" dirty="0">
              <a:effectLst/>
              <a:latin typeface="Calibri" panose="020F0502020204030204" pitchFamily="34" charset="0"/>
              <a:ea typeface="Calibri" panose="020F0502020204030204" pitchFamily="34" charset="0"/>
              <a:cs typeface="Calibri" panose="020F0502020204030204" pitchFamily="34" charset="0"/>
            </a:endParaRPr>
          </a:p>
          <a:p>
            <a:pPr marL="457200">
              <a:lnSpc>
                <a:spcPct val="107000"/>
              </a:lnSpc>
              <a:spcAft>
                <a:spcPts val="800"/>
              </a:spcAft>
            </a:pPr>
            <a:r>
              <a:rPr lang="en-CA" sz="1400" dirty="0">
                <a:effectLst/>
                <a:latin typeface="Calibri" panose="020F0502020204030204" pitchFamily="34" charset="0"/>
                <a:ea typeface="Calibri" panose="020F0502020204030204" pitchFamily="34" charset="0"/>
                <a:cs typeface="Calibri" panose="020F0502020204030204" pitchFamily="34" charset="0"/>
              </a:rPr>
              <a:t>summary(</a:t>
            </a:r>
            <a:r>
              <a:rPr lang="en-CA" sz="1400" dirty="0" err="1">
                <a:effectLst/>
                <a:latin typeface="Calibri" panose="020F0502020204030204" pitchFamily="34" charset="0"/>
                <a:ea typeface="Calibri" panose="020F0502020204030204" pitchFamily="34" charset="0"/>
                <a:cs typeface="Calibri" panose="020F0502020204030204" pitchFamily="34" charset="0"/>
              </a:rPr>
              <a:t>covid_model</a:t>
            </a:r>
            <a:r>
              <a:rPr lang="en-CA" sz="1400" dirty="0">
                <a:effectLst/>
                <a:latin typeface="Calibri" panose="020F0502020204030204" pitchFamily="34" charset="0"/>
                <a:ea typeface="Calibri" panose="020F0502020204030204" pitchFamily="34" charset="0"/>
                <a:cs typeface="Calibri" panose="020F0502020204030204" pitchFamily="34" charset="0"/>
              </a:rPr>
              <a:t>) </a:t>
            </a:r>
          </a:p>
          <a:p>
            <a:pPr marL="457200">
              <a:lnSpc>
                <a:spcPct val="107000"/>
              </a:lnSpc>
              <a:spcAft>
                <a:spcPts val="800"/>
              </a:spcAft>
            </a:pPr>
            <a:r>
              <a:rPr lang="en-CA" sz="1400" b="1" dirty="0">
                <a:effectLst/>
                <a:latin typeface="Calibri" panose="020F0502020204030204" pitchFamily="34" charset="0"/>
                <a:ea typeface="Calibri" panose="020F0502020204030204" pitchFamily="34" charset="0"/>
                <a:cs typeface="Calibri" panose="020F0502020204030204" pitchFamily="34" charset="0"/>
              </a:rPr>
              <a:t># Predict on the Test dataset</a:t>
            </a:r>
            <a:endParaRPr lang="en-CA" sz="1400" b="1" dirty="0">
              <a:latin typeface="Calibri" panose="020F0502020204030204" pitchFamily="34" charset="0"/>
              <a:ea typeface="Calibri" panose="020F0502020204030204" pitchFamily="34" charset="0"/>
              <a:cs typeface="Calibri" panose="020F0502020204030204" pitchFamily="34" charset="0"/>
            </a:endParaRPr>
          </a:p>
          <a:p>
            <a:pPr marL="457200">
              <a:lnSpc>
                <a:spcPct val="107000"/>
              </a:lnSpc>
              <a:spcAft>
                <a:spcPts val="800"/>
              </a:spcAft>
            </a:pPr>
            <a:r>
              <a:rPr lang="en-CA" sz="1400" dirty="0" err="1">
                <a:effectLst/>
                <a:latin typeface="Calibri" panose="020F0502020204030204" pitchFamily="34" charset="0"/>
                <a:ea typeface="Calibri" panose="020F0502020204030204" pitchFamily="34" charset="0"/>
                <a:cs typeface="Calibri" panose="020F0502020204030204" pitchFamily="34" charset="0"/>
              </a:rPr>
              <a:t>pred_covid</a:t>
            </a:r>
            <a:r>
              <a:rPr lang="en-CA" sz="1400" dirty="0">
                <a:effectLst/>
                <a:latin typeface="Calibri" panose="020F0502020204030204" pitchFamily="34" charset="0"/>
                <a:ea typeface="Calibri" panose="020F0502020204030204" pitchFamily="34" charset="0"/>
                <a:cs typeface="Calibri" panose="020F0502020204030204" pitchFamily="34" charset="0"/>
              </a:rPr>
              <a:t> &lt;- predict(</a:t>
            </a:r>
            <a:r>
              <a:rPr lang="en-CA" sz="1400" dirty="0" err="1">
                <a:effectLst/>
                <a:latin typeface="Calibri" panose="020F0502020204030204" pitchFamily="34" charset="0"/>
                <a:ea typeface="Calibri" panose="020F0502020204030204" pitchFamily="34" charset="0"/>
                <a:cs typeface="Calibri" panose="020F0502020204030204" pitchFamily="34" charset="0"/>
              </a:rPr>
              <a:t>covid_model</a:t>
            </a:r>
            <a:r>
              <a:rPr lang="en-CA" sz="1400" dirty="0">
                <a:effectLst/>
                <a:latin typeface="Calibri" panose="020F0502020204030204" pitchFamily="34" charset="0"/>
                <a:ea typeface="Calibri" panose="020F0502020204030204" pitchFamily="34" charset="0"/>
                <a:cs typeface="Calibri" panose="020F0502020204030204" pitchFamily="34" charset="0"/>
              </a:rPr>
              <a:t>, </a:t>
            </a:r>
            <a:r>
              <a:rPr lang="en-CA" sz="1400" dirty="0" err="1">
                <a:effectLst/>
                <a:latin typeface="Calibri" panose="020F0502020204030204" pitchFamily="34" charset="0"/>
                <a:ea typeface="Calibri" panose="020F0502020204030204" pitchFamily="34" charset="0"/>
                <a:cs typeface="Calibri" panose="020F0502020204030204" pitchFamily="34" charset="0"/>
              </a:rPr>
              <a:t>Test_data</a:t>
            </a:r>
            <a:r>
              <a:rPr lang="en-CA" sz="1400" dirty="0">
                <a:latin typeface="Calibri" panose="020F0502020204030204" pitchFamily="34" charset="0"/>
                <a:ea typeface="Calibri" panose="020F0502020204030204" pitchFamily="34" charset="0"/>
                <a:cs typeface="Calibri" panose="020F0502020204030204" pitchFamily="34" charset="0"/>
              </a:rPr>
              <a:t>)                        </a:t>
            </a:r>
            <a:r>
              <a:rPr lang="en-CA" sz="1400" b="1" dirty="0">
                <a:effectLst/>
                <a:latin typeface="Calibri" panose="020F0502020204030204" pitchFamily="34" charset="0"/>
                <a:ea typeface="Calibri" panose="020F0502020204030204" pitchFamily="34" charset="0"/>
                <a:cs typeface="Calibri" panose="020F0502020204030204" pitchFamily="34" charset="0"/>
              </a:rPr>
              <a:t># Summary of prediction </a:t>
            </a:r>
            <a:r>
              <a:rPr lang="en-CA" sz="1400" dirty="0">
                <a:effectLst/>
                <a:latin typeface="Calibri" panose="020F0502020204030204" pitchFamily="34" charset="0"/>
                <a:ea typeface="Calibri" panose="020F0502020204030204" pitchFamily="34" charset="0"/>
                <a:cs typeface="Calibri" panose="020F0502020204030204" pitchFamily="34" charset="0"/>
              </a:rPr>
              <a:t>summary(</a:t>
            </a:r>
            <a:r>
              <a:rPr lang="en-CA" sz="1400" dirty="0" err="1">
                <a:effectLst/>
                <a:latin typeface="Calibri" panose="020F0502020204030204" pitchFamily="34" charset="0"/>
                <a:ea typeface="Calibri" panose="020F0502020204030204" pitchFamily="34" charset="0"/>
                <a:cs typeface="Calibri" panose="020F0502020204030204" pitchFamily="34" charset="0"/>
              </a:rPr>
              <a:t>pred_covid</a:t>
            </a:r>
            <a:r>
              <a:rPr lang="en-CA" sz="1400" dirty="0">
                <a:effectLst/>
                <a:latin typeface="Calibri" panose="020F0502020204030204" pitchFamily="34" charset="0"/>
                <a:ea typeface="Calibri" panose="020F0502020204030204" pitchFamily="34" charset="0"/>
                <a:cs typeface="Calibri" panose="020F0502020204030204" pitchFamily="34" charset="0"/>
              </a:rPr>
              <a:t>)</a:t>
            </a:r>
          </a:p>
          <a:p>
            <a:pPr marL="457200">
              <a:lnSpc>
                <a:spcPct val="107000"/>
              </a:lnSpc>
              <a:spcAft>
                <a:spcPts val="800"/>
              </a:spcAft>
            </a:pPr>
            <a:endParaRPr lang="en-CA" sz="1400" dirty="0">
              <a:effectLst/>
              <a:latin typeface="Calibri" panose="020F0502020204030204" pitchFamily="34" charset="0"/>
              <a:ea typeface="Calibri" panose="020F0502020204030204" pitchFamily="34" charset="0"/>
              <a:cs typeface="Calibri" panose="020F0502020204030204" pitchFamily="34" charset="0"/>
            </a:endParaRPr>
          </a:p>
          <a:p>
            <a:endParaRPr lang="en-CA" sz="1400" dirty="0">
              <a:latin typeface="Calibri" panose="020F0502020204030204" pitchFamily="34" charset="0"/>
              <a:ea typeface="Calibri" panose="020F0502020204030204" pitchFamily="34" charset="0"/>
              <a:cs typeface="Calibri" panose="020F0502020204030204" pitchFamily="34" charset="0"/>
            </a:endParaRPr>
          </a:p>
        </p:txBody>
      </p:sp>
      <p:sp>
        <p:nvSpPr>
          <p:cNvPr id="4" name="Content Placeholder 3">
            <a:extLst>
              <a:ext uri="{FF2B5EF4-FFF2-40B4-BE49-F238E27FC236}">
                <a16:creationId xmlns:a16="http://schemas.microsoft.com/office/drawing/2014/main" id="{62DAAC06-A549-C231-C9A3-DD75E4111BB1}"/>
              </a:ext>
            </a:extLst>
          </p:cNvPr>
          <p:cNvSpPr>
            <a:spLocks noGrp="1"/>
          </p:cNvSpPr>
          <p:nvPr>
            <p:ph sz="half" idx="2"/>
          </p:nvPr>
        </p:nvSpPr>
        <p:spPr>
          <a:xfrm>
            <a:off x="4672584" y="2120900"/>
            <a:ext cx="7242048" cy="1920748"/>
          </a:xfrm>
        </p:spPr>
        <p:txBody>
          <a:bodyPr>
            <a:normAutofit/>
          </a:bodyPr>
          <a:lstStyle/>
          <a:p>
            <a:pPr marL="457200">
              <a:lnSpc>
                <a:spcPct val="107000"/>
              </a:lnSpc>
              <a:spcAft>
                <a:spcPts val="800"/>
              </a:spcAft>
            </a:pPr>
            <a:endParaRPr lang="en-CA" sz="4200" dirty="0">
              <a:effectLst/>
              <a:latin typeface="Arial" panose="020B0604020202020204" pitchFamily="34" charset="0"/>
              <a:ea typeface="Calibri" panose="020F0502020204030204" pitchFamily="34" charset="0"/>
              <a:cs typeface="Times New Roman" panose="02020603050405020304" pitchFamily="18" charset="0"/>
            </a:endParaRPr>
          </a:p>
          <a:p>
            <a:endParaRPr lang="en-CA" dirty="0"/>
          </a:p>
        </p:txBody>
      </p:sp>
    </p:spTree>
    <p:extLst>
      <p:ext uri="{BB962C8B-B14F-4D97-AF65-F5344CB8AC3E}">
        <p14:creationId xmlns:p14="http://schemas.microsoft.com/office/powerpoint/2010/main" val="410076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3B46B-97E7-DB9D-6E30-8E8C687B50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EB70A-3EFA-2152-2A3C-B579A367C7BB}"/>
              </a:ext>
            </a:extLst>
          </p:cNvPr>
          <p:cNvSpPr>
            <a:spLocks noGrp="1"/>
          </p:cNvSpPr>
          <p:nvPr>
            <p:ph type="title"/>
          </p:nvPr>
        </p:nvSpPr>
        <p:spPr/>
        <p:txBody>
          <a:bodyPr>
            <a:normAutofit/>
          </a:bodyPr>
          <a:lstStyle/>
          <a:p>
            <a:r>
              <a:rPr lang="en-CA" sz="4000" dirty="0"/>
              <a:t>Key Findings</a:t>
            </a:r>
          </a:p>
        </p:txBody>
      </p:sp>
      <p:sp>
        <p:nvSpPr>
          <p:cNvPr id="3" name="Content Placeholder 2">
            <a:extLst>
              <a:ext uri="{FF2B5EF4-FFF2-40B4-BE49-F238E27FC236}">
                <a16:creationId xmlns:a16="http://schemas.microsoft.com/office/drawing/2014/main" id="{714ECC34-1F3F-D5EE-DCF7-D2C563F5442A}"/>
              </a:ext>
            </a:extLst>
          </p:cNvPr>
          <p:cNvSpPr>
            <a:spLocks noGrp="1"/>
          </p:cNvSpPr>
          <p:nvPr>
            <p:ph sz="half" idx="1"/>
          </p:nvPr>
        </p:nvSpPr>
        <p:spPr>
          <a:xfrm>
            <a:off x="6792935" y="2167551"/>
            <a:ext cx="4362745" cy="3748193"/>
          </a:xfrm>
        </p:spPr>
        <p:txBody>
          <a:bodyPr>
            <a:noAutofit/>
          </a:bodyPr>
          <a:lstStyle/>
          <a:p>
            <a:pPr marL="457200">
              <a:lnSpc>
                <a:spcPct val="107000"/>
              </a:lnSpc>
            </a:pPr>
            <a:r>
              <a:rPr lang="en-CA" sz="1400" b="1" dirty="0">
                <a:effectLst/>
                <a:latin typeface="Calibri" panose="020F0502020204030204" pitchFamily="34" charset="0"/>
                <a:ea typeface="Calibri" panose="020F0502020204030204" pitchFamily="34" charset="0"/>
                <a:cs typeface="Times New Roman" panose="02020603050405020304" pitchFamily="18" charset="0"/>
              </a:rPr>
              <a:t>Key findings: </a:t>
            </a:r>
            <a:endParaRPr lang="en-CA" sz="14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lnSpc>
                <a:spcPct val="107000"/>
              </a:lnSpc>
              <a:buFont typeface="Book Antiqua" panose="02040602050305030304" pitchFamily="18" charset="0"/>
              <a:buChar char="-"/>
            </a:pPr>
            <a:r>
              <a:rPr lang="en-CA" sz="1400" dirty="0">
                <a:effectLst/>
                <a:latin typeface="Calibri" panose="020F0502020204030204" pitchFamily="34" charset="0"/>
                <a:ea typeface="Calibri" panose="020F0502020204030204" pitchFamily="34" charset="0"/>
                <a:cs typeface="Times New Roman" panose="02020603050405020304" pitchFamily="18" charset="0"/>
              </a:rPr>
              <a:t>Model Performance: The model has a reasonable R-squared value of 0.6581, which means it explains about 66% of the variance in the log(Confirmed) cases. The residual standard error of 1.11 indicates a moderate level of prediction error.</a:t>
            </a:r>
            <a:endParaRPr lang="en-CA" sz="1400" dirty="0">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07000"/>
              </a:lnSpc>
            </a:pPr>
            <a:r>
              <a:rPr lang="en-CA" sz="1400" dirty="0">
                <a:effectLst/>
                <a:latin typeface="Calibri" panose="020F0502020204030204" pitchFamily="34" charset="0"/>
                <a:ea typeface="Calibri" panose="020F0502020204030204" pitchFamily="34" charset="0"/>
                <a:cs typeface="Times New Roman" panose="02020603050405020304" pitchFamily="18" charset="0"/>
              </a:rPr>
              <a:t> </a:t>
            </a:r>
            <a:endParaRPr lang="en-CA" sz="14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Book Antiqua" panose="02040602050305030304" pitchFamily="18" charset="0"/>
              <a:buChar char="-"/>
            </a:pPr>
            <a:r>
              <a:rPr lang="en-CA" sz="1400" dirty="0">
                <a:effectLst/>
                <a:latin typeface="Calibri" panose="020F0502020204030204" pitchFamily="34" charset="0"/>
                <a:ea typeface="Calibri" panose="020F0502020204030204" pitchFamily="34" charset="0"/>
                <a:cs typeface="Times New Roman" panose="02020603050405020304" pitchFamily="18" charset="0"/>
              </a:rPr>
              <a:t>Significance of Predictors: Variables like Deaths...100.Cases and Recovered...100.Cases are statistically significant, while others like Deaths, Recovered, and Active do not have a significant impact on the model’s predictions. </a:t>
            </a:r>
            <a:endParaRPr lang="en-CA" sz="1400" dirty="0">
              <a:latin typeface="Calibri" panose="020F0502020204030204" pitchFamily="34" charset="0"/>
              <a:ea typeface="Calibri" panose="020F0502020204030204" pitchFamily="34" charset="0"/>
              <a:cs typeface="Calibri" panose="020F0502020204030204" pitchFamily="34" charset="0"/>
            </a:endParaRPr>
          </a:p>
        </p:txBody>
      </p:sp>
      <p:sp>
        <p:nvSpPr>
          <p:cNvPr id="4" name="Content Placeholder 3">
            <a:extLst>
              <a:ext uri="{FF2B5EF4-FFF2-40B4-BE49-F238E27FC236}">
                <a16:creationId xmlns:a16="http://schemas.microsoft.com/office/drawing/2014/main" id="{2E4AF702-A987-1D5B-6980-E9214BE0C7B9}"/>
              </a:ext>
            </a:extLst>
          </p:cNvPr>
          <p:cNvSpPr>
            <a:spLocks noGrp="1"/>
          </p:cNvSpPr>
          <p:nvPr>
            <p:ph sz="half" idx="2"/>
          </p:nvPr>
        </p:nvSpPr>
        <p:spPr>
          <a:xfrm>
            <a:off x="4672584" y="2120900"/>
            <a:ext cx="7242048" cy="1920748"/>
          </a:xfrm>
        </p:spPr>
        <p:txBody>
          <a:bodyPr>
            <a:normAutofit/>
          </a:bodyPr>
          <a:lstStyle/>
          <a:p>
            <a:pPr marL="457200">
              <a:lnSpc>
                <a:spcPct val="107000"/>
              </a:lnSpc>
              <a:spcAft>
                <a:spcPts val="800"/>
              </a:spcAft>
            </a:pPr>
            <a:endParaRPr lang="en-CA" sz="4200">
              <a:effectLst/>
              <a:latin typeface="Arial" panose="020B0604020202020204" pitchFamily="34" charset="0"/>
              <a:ea typeface="Calibri" panose="020F0502020204030204" pitchFamily="34" charset="0"/>
              <a:cs typeface="Times New Roman" panose="02020603050405020304" pitchFamily="18" charset="0"/>
            </a:endParaRPr>
          </a:p>
          <a:p>
            <a:endParaRPr lang="en-CA" dirty="0"/>
          </a:p>
        </p:txBody>
      </p:sp>
      <p:pic>
        <p:nvPicPr>
          <p:cNvPr id="5" name="Picture 4" descr="A screenshot of a computer&#10;&#10;Description automatically generated">
            <a:extLst>
              <a:ext uri="{FF2B5EF4-FFF2-40B4-BE49-F238E27FC236}">
                <a16:creationId xmlns:a16="http://schemas.microsoft.com/office/drawing/2014/main" id="{BB6829BD-B870-7B80-CC58-7C862A6FBF30}"/>
              </a:ext>
            </a:extLst>
          </p:cNvPr>
          <p:cNvPicPr>
            <a:picLocks noChangeAspect="1"/>
          </p:cNvPicPr>
          <p:nvPr/>
        </p:nvPicPr>
        <p:blipFill>
          <a:blip r:embed="rId2"/>
          <a:stretch>
            <a:fillRect/>
          </a:stretch>
        </p:blipFill>
        <p:spPr>
          <a:xfrm>
            <a:off x="849335" y="2167551"/>
            <a:ext cx="5943600" cy="3610610"/>
          </a:xfrm>
          <a:prstGeom prst="rect">
            <a:avLst/>
          </a:prstGeom>
        </p:spPr>
      </p:pic>
    </p:spTree>
    <p:extLst>
      <p:ext uri="{BB962C8B-B14F-4D97-AF65-F5344CB8AC3E}">
        <p14:creationId xmlns:p14="http://schemas.microsoft.com/office/powerpoint/2010/main" val="144906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4FCB6-5A5D-AA2B-743E-DE2C82B1D4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47024D-A68E-0E15-0953-FB0E0BDA1C59}"/>
              </a:ext>
            </a:extLst>
          </p:cNvPr>
          <p:cNvSpPr>
            <a:spLocks noGrp="1"/>
          </p:cNvSpPr>
          <p:nvPr>
            <p:ph type="title"/>
          </p:nvPr>
        </p:nvSpPr>
        <p:spPr/>
        <p:txBody>
          <a:bodyPr>
            <a:normAutofit/>
          </a:bodyPr>
          <a:lstStyle/>
          <a:p>
            <a:r>
              <a:rPr lang="en-CA" sz="4000" dirty="0"/>
              <a:t>How to Improve the Model’s Accuracy?</a:t>
            </a:r>
          </a:p>
        </p:txBody>
      </p:sp>
      <p:sp>
        <p:nvSpPr>
          <p:cNvPr id="3" name="Content Placeholder 2">
            <a:extLst>
              <a:ext uri="{FF2B5EF4-FFF2-40B4-BE49-F238E27FC236}">
                <a16:creationId xmlns:a16="http://schemas.microsoft.com/office/drawing/2014/main" id="{63B44BD1-1FE4-E51A-DFEF-0FFA08EA28F4}"/>
              </a:ext>
            </a:extLst>
          </p:cNvPr>
          <p:cNvSpPr>
            <a:spLocks noGrp="1"/>
          </p:cNvSpPr>
          <p:nvPr>
            <p:ph sz="half" idx="1"/>
          </p:nvPr>
        </p:nvSpPr>
        <p:spPr>
          <a:xfrm>
            <a:off x="1201381" y="2029687"/>
            <a:ext cx="3471203" cy="3748193"/>
          </a:xfrm>
        </p:spPr>
        <p:txBody>
          <a:bodyPr>
            <a:no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 -  Follow the mentioned steps and remove outliers from the necessary columns. </a:t>
            </a:r>
            <a:endParaRPr lang="en-CA" sz="1400" dirty="0">
              <a:latin typeface="Calibri" panose="020F0502020204030204" pitchFamily="34" charset="0"/>
              <a:ea typeface="Calibri" panose="020F0502020204030204" pitchFamily="34" charset="0"/>
              <a:cs typeface="Calibri" panose="020F0502020204030204" pitchFamily="34" charset="0"/>
            </a:endParaRPr>
          </a:p>
          <a:p>
            <a:r>
              <a:rPr lang="en-CA" sz="1400" b="1" dirty="0">
                <a:latin typeface="Calibri" panose="020F0502020204030204" pitchFamily="34" charset="0"/>
                <a:ea typeface="Calibri" panose="020F0502020204030204" pitchFamily="34" charset="0"/>
                <a:cs typeface="Calibri" panose="020F0502020204030204" pitchFamily="34" charset="0"/>
              </a:rPr>
              <a:t>Key findings: </a:t>
            </a:r>
            <a:endParaRPr lang="en-CA" sz="1400" dirty="0">
              <a:latin typeface="Calibri" panose="020F0502020204030204" pitchFamily="34" charset="0"/>
              <a:ea typeface="Calibri" panose="020F0502020204030204" pitchFamily="34" charset="0"/>
              <a:cs typeface="Calibri" panose="020F0502020204030204" pitchFamily="34" charset="0"/>
            </a:endParaRPr>
          </a:p>
          <a:p>
            <a:pPr lvl="0"/>
            <a:r>
              <a:rPr lang="en-CA" sz="1400" dirty="0">
                <a:latin typeface="Calibri" panose="020F0502020204030204" pitchFamily="34" charset="0"/>
                <a:ea typeface="Calibri" panose="020F0502020204030204" pitchFamily="34" charset="0"/>
                <a:cs typeface="Calibri" panose="020F0502020204030204" pitchFamily="34" charset="0"/>
              </a:rPr>
              <a:t>The updated model (</a:t>
            </a:r>
            <a:r>
              <a:rPr lang="en-CA" sz="1400" dirty="0" err="1">
                <a:latin typeface="Calibri" panose="020F0502020204030204" pitchFamily="34" charset="0"/>
                <a:ea typeface="Calibri" panose="020F0502020204030204" pitchFamily="34" charset="0"/>
                <a:cs typeface="Calibri" panose="020F0502020204030204" pitchFamily="34" charset="0"/>
              </a:rPr>
              <a:t>covid_model</a:t>
            </a:r>
            <a:r>
              <a:rPr lang="en-CA" sz="1400" dirty="0">
                <a:latin typeface="Calibri" panose="020F0502020204030204" pitchFamily="34" charset="0"/>
                <a:ea typeface="Calibri" panose="020F0502020204030204" pitchFamily="34" charset="0"/>
                <a:cs typeface="Calibri" panose="020F0502020204030204" pitchFamily="34" charset="0"/>
              </a:rPr>
              <a:t>) shows improvements in fit and predictor significance compared to the previous one:</a:t>
            </a:r>
          </a:p>
          <a:p>
            <a:pPr lvl="0"/>
            <a:r>
              <a:rPr lang="en-CA" sz="1400" b="1" dirty="0">
                <a:latin typeface="Calibri" panose="020F0502020204030204" pitchFamily="34" charset="0"/>
                <a:ea typeface="Calibri" panose="020F0502020204030204" pitchFamily="34" charset="0"/>
                <a:cs typeface="Calibri" panose="020F0502020204030204" pitchFamily="34" charset="0"/>
              </a:rPr>
              <a:t>Model Summary:</a:t>
            </a:r>
            <a:endParaRPr lang="en-CA" sz="1400" dirty="0">
              <a:latin typeface="Calibri" panose="020F0502020204030204" pitchFamily="34" charset="0"/>
              <a:ea typeface="Calibri" panose="020F0502020204030204" pitchFamily="34" charset="0"/>
              <a:cs typeface="Calibri" panose="020F0502020204030204" pitchFamily="34" charset="0"/>
            </a:endParaRPr>
          </a:p>
          <a:p>
            <a:pPr lvl="0"/>
            <a:r>
              <a:rPr lang="en-CA" sz="1400" b="1" dirty="0">
                <a:latin typeface="Calibri" panose="020F0502020204030204" pitchFamily="34" charset="0"/>
                <a:ea typeface="Calibri" panose="020F0502020204030204" pitchFamily="34" charset="0"/>
                <a:cs typeface="Calibri" panose="020F0502020204030204" pitchFamily="34" charset="0"/>
              </a:rPr>
              <a:t>Significant Predictors</a:t>
            </a:r>
            <a:r>
              <a:rPr lang="en-CA" sz="1400" dirty="0">
                <a:latin typeface="Calibri" panose="020F0502020204030204" pitchFamily="34" charset="0"/>
                <a:ea typeface="Calibri" panose="020F0502020204030204" pitchFamily="34" charset="0"/>
                <a:cs typeface="Calibri" panose="020F0502020204030204" pitchFamily="34" charset="0"/>
              </a:rPr>
              <a:t>:</a:t>
            </a:r>
          </a:p>
          <a:p>
            <a:pPr lvl="0"/>
            <a:r>
              <a:rPr lang="en-CA" sz="1400" dirty="0">
                <a:latin typeface="Calibri" panose="020F0502020204030204" pitchFamily="34" charset="0"/>
                <a:ea typeface="Calibri" panose="020F0502020204030204" pitchFamily="34" charset="0"/>
                <a:cs typeface="Calibri" panose="020F0502020204030204" pitchFamily="34" charset="0"/>
              </a:rPr>
              <a:t>Deaths, Recovered, and Deaths...100.Cases are significant predictors.</a:t>
            </a:r>
          </a:p>
          <a:p>
            <a:pPr lvl="0"/>
            <a:r>
              <a:rPr lang="en-CA" sz="1400" dirty="0">
                <a:latin typeface="Calibri" panose="020F0502020204030204" pitchFamily="34" charset="0"/>
                <a:ea typeface="Calibri" panose="020F0502020204030204" pitchFamily="34" charset="0"/>
                <a:cs typeface="Calibri" panose="020F0502020204030204" pitchFamily="34" charset="0"/>
              </a:rPr>
              <a:t>Active is borderline significant, while Recovered...100.Cases and </a:t>
            </a:r>
            <a:r>
              <a:rPr lang="en-CA" sz="1400" dirty="0" err="1">
                <a:latin typeface="Calibri" panose="020F0502020204030204" pitchFamily="34" charset="0"/>
                <a:ea typeface="Calibri" panose="020F0502020204030204" pitchFamily="34" charset="0"/>
                <a:cs typeface="Calibri" panose="020F0502020204030204" pitchFamily="34" charset="0"/>
              </a:rPr>
              <a:t>Confirmed.last.week</a:t>
            </a:r>
            <a:r>
              <a:rPr lang="en-CA" sz="1400" dirty="0">
                <a:latin typeface="Calibri" panose="020F0502020204030204" pitchFamily="34" charset="0"/>
                <a:ea typeface="Calibri" panose="020F0502020204030204" pitchFamily="34" charset="0"/>
                <a:cs typeface="Calibri" panose="020F0502020204030204" pitchFamily="34" charset="0"/>
              </a:rPr>
              <a:t> are not significant.</a:t>
            </a:r>
          </a:p>
        </p:txBody>
      </p:sp>
      <p:sp>
        <p:nvSpPr>
          <p:cNvPr id="4" name="Content Placeholder 3">
            <a:extLst>
              <a:ext uri="{FF2B5EF4-FFF2-40B4-BE49-F238E27FC236}">
                <a16:creationId xmlns:a16="http://schemas.microsoft.com/office/drawing/2014/main" id="{D456D2C2-CCD1-1C17-5627-3080F36876A4}"/>
              </a:ext>
            </a:extLst>
          </p:cNvPr>
          <p:cNvSpPr>
            <a:spLocks noGrp="1"/>
          </p:cNvSpPr>
          <p:nvPr>
            <p:ph sz="half" idx="2"/>
          </p:nvPr>
        </p:nvSpPr>
        <p:spPr>
          <a:xfrm>
            <a:off x="4672584" y="2120900"/>
            <a:ext cx="7242048" cy="1920748"/>
          </a:xfrm>
        </p:spPr>
        <p:txBody>
          <a:bodyPr>
            <a:normAutofit/>
          </a:bodyPr>
          <a:lstStyle/>
          <a:p>
            <a:pPr marL="457200">
              <a:lnSpc>
                <a:spcPct val="107000"/>
              </a:lnSpc>
              <a:spcAft>
                <a:spcPts val="800"/>
              </a:spcAft>
            </a:pPr>
            <a:endParaRPr lang="en-CA" sz="4200" dirty="0">
              <a:effectLst/>
              <a:latin typeface="Arial" panose="020B0604020202020204" pitchFamily="34" charset="0"/>
              <a:ea typeface="Calibri" panose="020F0502020204030204" pitchFamily="34" charset="0"/>
              <a:cs typeface="Times New Roman" panose="02020603050405020304" pitchFamily="18" charset="0"/>
            </a:endParaRPr>
          </a:p>
          <a:p>
            <a:endParaRPr lang="en-CA" dirty="0"/>
          </a:p>
        </p:txBody>
      </p:sp>
      <p:pic>
        <p:nvPicPr>
          <p:cNvPr id="6" name="Picture 5" descr="A screenshot of a computer&#10;&#10;Description automatically generated">
            <a:extLst>
              <a:ext uri="{FF2B5EF4-FFF2-40B4-BE49-F238E27FC236}">
                <a16:creationId xmlns:a16="http://schemas.microsoft.com/office/drawing/2014/main" id="{30039486-2D31-3439-ACCB-C62F2E88651F}"/>
              </a:ext>
            </a:extLst>
          </p:cNvPr>
          <p:cNvPicPr>
            <a:picLocks noChangeAspect="1"/>
          </p:cNvPicPr>
          <p:nvPr/>
        </p:nvPicPr>
        <p:blipFill>
          <a:blip r:embed="rId2"/>
          <a:stretch>
            <a:fillRect/>
          </a:stretch>
        </p:blipFill>
        <p:spPr>
          <a:xfrm>
            <a:off x="5173277" y="2120900"/>
            <a:ext cx="5828244" cy="3989369"/>
          </a:xfrm>
          <a:prstGeom prst="rect">
            <a:avLst/>
          </a:prstGeom>
        </p:spPr>
      </p:pic>
    </p:spTree>
    <p:extLst>
      <p:ext uri="{BB962C8B-B14F-4D97-AF65-F5344CB8AC3E}">
        <p14:creationId xmlns:p14="http://schemas.microsoft.com/office/powerpoint/2010/main" val="15738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D0DA0-6576-C3F8-80ED-376043AFDF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60B6B1-4138-1521-8092-EDC8A95144B6}"/>
              </a:ext>
            </a:extLst>
          </p:cNvPr>
          <p:cNvSpPr>
            <a:spLocks noGrp="1"/>
          </p:cNvSpPr>
          <p:nvPr>
            <p:ph type="title"/>
          </p:nvPr>
        </p:nvSpPr>
        <p:spPr/>
        <p:txBody>
          <a:bodyPr>
            <a:normAutofit/>
          </a:bodyPr>
          <a:lstStyle/>
          <a:p>
            <a:r>
              <a:rPr lang="en-CA" sz="4000" dirty="0"/>
              <a:t>How to Improve the Model’s Accuracy?</a:t>
            </a:r>
          </a:p>
        </p:txBody>
      </p:sp>
      <p:sp>
        <p:nvSpPr>
          <p:cNvPr id="3" name="Content Placeholder 2">
            <a:extLst>
              <a:ext uri="{FF2B5EF4-FFF2-40B4-BE49-F238E27FC236}">
                <a16:creationId xmlns:a16="http://schemas.microsoft.com/office/drawing/2014/main" id="{59FDD11B-1DA7-6337-3818-7726DBA8CCA1}"/>
              </a:ext>
            </a:extLst>
          </p:cNvPr>
          <p:cNvSpPr>
            <a:spLocks noGrp="1"/>
          </p:cNvSpPr>
          <p:nvPr>
            <p:ph sz="half" idx="1"/>
          </p:nvPr>
        </p:nvSpPr>
        <p:spPr>
          <a:xfrm>
            <a:off x="1097280" y="1915387"/>
            <a:ext cx="7242048" cy="3748193"/>
          </a:xfrm>
        </p:spPr>
        <p:txBody>
          <a:bodyPr>
            <a:no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 </a:t>
            </a:r>
            <a:endParaRPr lang="en-CA" sz="1400" dirty="0">
              <a:latin typeface="Calibri" panose="020F0502020204030204" pitchFamily="34" charset="0"/>
              <a:ea typeface="Calibri" panose="020F0502020204030204" pitchFamily="34" charset="0"/>
              <a:cs typeface="Calibri" panose="020F0502020204030204" pitchFamily="34" charset="0"/>
            </a:endParaRPr>
          </a:p>
          <a:p>
            <a:pPr lvl="0"/>
            <a:r>
              <a:rPr lang="en-CA" sz="1400" b="1" dirty="0">
                <a:latin typeface="Calibri" panose="020F0502020204030204" pitchFamily="34" charset="0"/>
                <a:ea typeface="Calibri" panose="020F0502020204030204" pitchFamily="34" charset="0"/>
                <a:cs typeface="Calibri" panose="020F0502020204030204" pitchFamily="34" charset="0"/>
              </a:rPr>
              <a:t>Model Fit</a:t>
            </a:r>
            <a:r>
              <a:rPr lang="en-CA" sz="1400" dirty="0">
                <a:latin typeface="Calibri" panose="020F0502020204030204" pitchFamily="34" charset="0"/>
                <a:ea typeface="Calibri" panose="020F0502020204030204" pitchFamily="34" charset="0"/>
                <a:cs typeface="Calibri" panose="020F0502020204030204" pitchFamily="34" charset="0"/>
              </a:rPr>
              <a:t>:</a:t>
            </a:r>
          </a:p>
          <a:p>
            <a:pPr lvl="0"/>
            <a:r>
              <a:rPr lang="en-CA" sz="1400" b="1" dirty="0">
                <a:latin typeface="Calibri" panose="020F0502020204030204" pitchFamily="34" charset="0"/>
                <a:ea typeface="Calibri" panose="020F0502020204030204" pitchFamily="34" charset="0"/>
                <a:cs typeface="Calibri" panose="020F0502020204030204" pitchFamily="34" charset="0"/>
              </a:rPr>
              <a:t>Multiple R-squared</a:t>
            </a:r>
            <a:r>
              <a:rPr lang="en-CA" sz="1400" dirty="0">
                <a:latin typeface="Calibri" panose="020F0502020204030204" pitchFamily="34" charset="0"/>
                <a:ea typeface="Calibri" panose="020F0502020204030204" pitchFamily="34" charset="0"/>
                <a:cs typeface="Calibri" panose="020F0502020204030204" pitchFamily="34" charset="0"/>
              </a:rPr>
              <a:t>: 0.8276, indicating the model explains 82.76% of the variance, an improvement over the previous model.</a:t>
            </a:r>
          </a:p>
          <a:p>
            <a:pPr lvl="0"/>
            <a:r>
              <a:rPr lang="en-CA" sz="1400" b="1" dirty="0">
                <a:latin typeface="Calibri" panose="020F0502020204030204" pitchFamily="34" charset="0"/>
                <a:ea typeface="Calibri" panose="020F0502020204030204" pitchFamily="34" charset="0"/>
                <a:cs typeface="Calibri" panose="020F0502020204030204" pitchFamily="34" charset="0"/>
              </a:rPr>
              <a:t>Residual Standard Error</a:t>
            </a:r>
            <a:r>
              <a:rPr lang="en-CA" sz="1400" dirty="0">
                <a:latin typeface="Calibri" panose="020F0502020204030204" pitchFamily="34" charset="0"/>
                <a:ea typeface="Calibri" panose="020F0502020204030204" pitchFamily="34" charset="0"/>
                <a:cs typeface="Calibri" panose="020F0502020204030204" pitchFamily="34" charset="0"/>
              </a:rPr>
              <a:t>: 0.7961, lower than before, suggesting more accurate predictions.</a:t>
            </a:r>
          </a:p>
          <a:p>
            <a:pPr lvl="0"/>
            <a:r>
              <a:rPr lang="en-CA" sz="1400" b="1" dirty="0">
                <a:latin typeface="Calibri" panose="020F0502020204030204" pitchFamily="34" charset="0"/>
                <a:ea typeface="Calibri" panose="020F0502020204030204" pitchFamily="34" charset="0"/>
                <a:cs typeface="Calibri" panose="020F0502020204030204" pitchFamily="34" charset="0"/>
              </a:rPr>
              <a:t>F-statistic</a:t>
            </a:r>
            <a:r>
              <a:rPr lang="en-CA" sz="1400" dirty="0">
                <a:latin typeface="Calibri" panose="020F0502020204030204" pitchFamily="34" charset="0"/>
                <a:ea typeface="Calibri" panose="020F0502020204030204" pitchFamily="34" charset="0"/>
                <a:cs typeface="Calibri" panose="020F0502020204030204" pitchFamily="34" charset="0"/>
              </a:rPr>
              <a:t>: 21.6 with a very small p-value, showing the model is highly significant.</a:t>
            </a:r>
          </a:p>
          <a:p>
            <a:pPr lvl="0"/>
            <a:r>
              <a:rPr lang="en-CA" sz="1400" b="1" dirty="0">
                <a:latin typeface="Calibri" panose="020F0502020204030204" pitchFamily="34" charset="0"/>
                <a:ea typeface="Calibri" panose="020F0502020204030204" pitchFamily="34" charset="0"/>
                <a:cs typeface="Calibri" panose="020F0502020204030204" pitchFamily="34" charset="0"/>
              </a:rPr>
              <a:t>Prediction Summary:</a:t>
            </a:r>
            <a:endParaRPr lang="en-CA" sz="1400" dirty="0">
              <a:latin typeface="Calibri" panose="020F0502020204030204" pitchFamily="34" charset="0"/>
              <a:ea typeface="Calibri" panose="020F0502020204030204" pitchFamily="34" charset="0"/>
              <a:cs typeface="Calibri" panose="020F0502020204030204" pitchFamily="34" charset="0"/>
            </a:endParaRPr>
          </a:p>
          <a:p>
            <a:pPr lvl="0"/>
            <a:r>
              <a:rPr lang="en-CA" sz="1400" dirty="0">
                <a:latin typeface="Calibri" panose="020F0502020204030204" pitchFamily="34" charset="0"/>
                <a:ea typeface="Calibri" panose="020F0502020204030204" pitchFamily="34" charset="0"/>
                <a:cs typeface="Calibri" panose="020F0502020204030204" pitchFamily="34" charset="0"/>
              </a:rPr>
              <a:t>The predicted log-transformed confirmed cases range from 3.57 to 7.14, with a mean of 5.49, showing a more consistent prediction pattern compared to the previous model.</a:t>
            </a:r>
          </a:p>
          <a:p>
            <a:pPr lvl="0"/>
            <a:r>
              <a:rPr lang="en-CA" sz="1400" b="1" dirty="0">
                <a:latin typeface="Calibri" panose="020F0502020204030204" pitchFamily="34" charset="0"/>
                <a:ea typeface="Calibri" panose="020F0502020204030204" pitchFamily="34" charset="0"/>
                <a:cs typeface="Calibri" panose="020F0502020204030204" pitchFamily="34" charset="0"/>
              </a:rPr>
              <a:t>Conclusion:</a:t>
            </a:r>
            <a:endParaRPr lang="en-CA" sz="1400" dirty="0">
              <a:latin typeface="Calibri" panose="020F0502020204030204" pitchFamily="34" charset="0"/>
              <a:ea typeface="Calibri" panose="020F0502020204030204" pitchFamily="34" charset="0"/>
              <a:cs typeface="Calibri" panose="020F0502020204030204" pitchFamily="34" charset="0"/>
            </a:endParaRPr>
          </a:p>
          <a:p>
            <a:r>
              <a:rPr lang="en-CA" sz="1400" dirty="0">
                <a:latin typeface="Calibri" panose="020F0502020204030204" pitchFamily="34" charset="0"/>
                <a:ea typeface="Calibri" panose="020F0502020204030204" pitchFamily="34" charset="0"/>
                <a:cs typeface="Calibri" panose="020F0502020204030204" pitchFamily="34" charset="0"/>
              </a:rPr>
              <a:t>The model shows improved accuracy and fit, with key predictors now significant. The predictions are more consistent, and the residual error has decreased. </a:t>
            </a:r>
          </a:p>
        </p:txBody>
      </p:sp>
      <p:sp>
        <p:nvSpPr>
          <p:cNvPr id="4" name="Content Placeholder 3">
            <a:extLst>
              <a:ext uri="{FF2B5EF4-FFF2-40B4-BE49-F238E27FC236}">
                <a16:creationId xmlns:a16="http://schemas.microsoft.com/office/drawing/2014/main" id="{94212068-6F46-4CB5-3798-8F1223A27AAB}"/>
              </a:ext>
            </a:extLst>
          </p:cNvPr>
          <p:cNvSpPr>
            <a:spLocks noGrp="1"/>
          </p:cNvSpPr>
          <p:nvPr>
            <p:ph sz="half" idx="2"/>
          </p:nvPr>
        </p:nvSpPr>
        <p:spPr>
          <a:xfrm>
            <a:off x="4672584" y="2120900"/>
            <a:ext cx="7242048" cy="1920748"/>
          </a:xfrm>
        </p:spPr>
        <p:txBody>
          <a:bodyPr>
            <a:normAutofit/>
          </a:bodyPr>
          <a:lstStyle/>
          <a:p>
            <a:pPr marL="457200">
              <a:lnSpc>
                <a:spcPct val="107000"/>
              </a:lnSpc>
              <a:spcAft>
                <a:spcPts val="800"/>
              </a:spcAft>
            </a:pPr>
            <a:endParaRPr lang="en-CA" sz="4200">
              <a:effectLst/>
              <a:latin typeface="Arial" panose="020B0604020202020204" pitchFamily="34" charset="0"/>
              <a:ea typeface="Calibri" panose="020F0502020204030204" pitchFamily="34" charset="0"/>
              <a:cs typeface="Times New Roman" panose="02020603050405020304" pitchFamily="18" charset="0"/>
            </a:endParaRPr>
          </a:p>
          <a:p>
            <a:endParaRPr lang="en-CA" dirty="0"/>
          </a:p>
        </p:txBody>
      </p:sp>
    </p:spTree>
    <p:extLst>
      <p:ext uri="{BB962C8B-B14F-4D97-AF65-F5344CB8AC3E}">
        <p14:creationId xmlns:p14="http://schemas.microsoft.com/office/powerpoint/2010/main" val="82594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E4143-149B-3328-E17C-B9811D5A88E2}"/>
              </a:ext>
            </a:extLst>
          </p:cNvPr>
          <p:cNvSpPr>
            <a:spLocks noGrp="1"/>
          </p:cNvSpPr>
          <p:nvPr>
            <p:ph type="title"/>
          </p:nvPr>
        </p:nvSpPr>
        <p:spPr>
          <a:xfrm>
            <a:off x="643466" y="786383"/>
            <a:ext cx="3517567" cy="2093975"/>
          </a:xfrm>
        </p:spPr>
        <p:txBody>
          <a:bodyPr anchor="b">
            <a:normAutofit/>
          </a:bodyPr>
          <a:lstStyle/>
          <a:p>
            <a:r>
              <a:rPr lang="en-CA" dirty="0"/>
              <a:t>Conclusion</a:t>
            </a:r>
          </a:p>
        </p:txBody>
      </p:sp>
      <p:pic>
        <p:nvPicPr>
          <p:cNvPr id="1026" name="Picture 2" descr="Ten Digital Technologies Helping Humans in the Fight Against COVID-19">
            <a:extLst>
              <a:ext uri="{FF2B5EF4-FFF2-40B4-BE49-F238E27FC236}">
                <a16:creationId xmlns:a16="http://schemas.microsoft.com/office/drawing/2014/main" id="{09B10F99-F433-3BE2-3F3A-CE096F8AAD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811" r="9531" b="2"/>
          <a:stretch/>
        </p:blipFill>
        <p:spPr bwMode="auto">
          <a:xfrm>
            <a:off x="5458984" y="812799"/>
            <a:ext cx="5928344" cy="529475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968220B-49AB-A018-7E2B-FC5230A6897D}"/>
              </a:ext>
            </a:extLst>
          </p:cNvPr>
          <p:cNvSpPr>
            <a:spLocks noGrp="1"/>
          </p:cNvSpPr>
          <p:nvPr>
            <p:ph type="body" sz="half" idx="2"/>
          </p:nvPr>
        </p:nvSpPr>
        <p:spPr>
          <a:xfrm>
            <a:off x="643465" y="3043050"/>
            <a:ext cx="3517567" cy="3064505"/>
          </a:xfrm>
        </p:spPr>
        <p:txBody>
          <a:bodyPr>
            <a:normAutofit/>
          </a:bodyPr>
          <a:lstStyle/>
          <a:p>
            <a:pPr>
              <a:lnSpc>
                <a:spcPct val="100000"/>
              </a:lnSpc>
            </a:pPr>
            <a:r>
              <a:rPr lang="en-US" sz="1500" dirty="0"/>
              <a:t>In summary, this predictive analysis serves as a vital tool to forecast the spread of COVID-19 and its impact. By utilizing variables such as deaths, recoveries, and active cases, we can better understand the pandemic’s trends and provide insights for resource allocation and crisis management. This approach not only supports public health officials and governments but also contributes to a more informed global response to future health crises. </a:t>
            </a:r>
            <a:endParaRPr lang="en-CA" sz="1500" dirty="0"/>
          </a:p>
        </p:txBody>
      </p:sp>
    </p:spTree>
    <p:extLst>
      <p:ext uri="{BB962C8B-B14F-4D97-AF65-F5344CB8AC3E}">
        <p14:creationId xmlns:p14="http://schemas.microsoft.com/office/powerpoint/2010/main" val="1997845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77E36-15CD-EF6C-F322-312AD32C2FD6}"/>
              </a:ext>
            </a:extLst>
          </p:cNvPr>
          <p:cNvSpPr>
            <a:spLocks noGrp="1"/>
          </p:cNvSpPr>
          <p:nvPr>
            <p:ph type="title"/>
          </p:nvPr>
        </p:nvSpPr>
        <p:spPr>
          <a:xfrm>
            <a:off x="153609" y="1374938"/>
            <a:ext cx="4614334" cy="2093975"/>
          </a:xfrm>
        </p:spPr>
        <p:txBody>
          <a:bodyPr anchor="b">
            <a:noAutofit/>
          </a:bodyPr>
          <a:lstStyle/>
          <a:p>
            <a:r>
              <a:rPr lang="en-CA" sz="5400" dirty="0"/>
              <a:t>Thank you for listening </a:t>
            </a:r>
          </a:p>
        </p:txBody>
      </p:sp>
      <p:pic>
        <p:nvPicPr>
          <p:cNvPr id="3074" name="Picture 2" descr="Thumbs Up Meme - IdleMeme">
            <a:extLst>
              <a:ext uri="{FF2B5EF4-FFF2-40B4-BE49-F238E27FC236}">
                <a16:creationId xmlns:a16="http://schemas.microsoft.com/office/drawing/2014/main" id="{80CBCB76-48CB-FD0E-20EB-6BACCC9C11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469" r="-2" b="37467"/>
          <a:stretch/>
        </p:blipFill>
        <p:spPr bwMode="auto">
          <a:xfrm>
            <a:off x="5458984" y="812799"/>
            <a:ext cx="5928344" cy="5294757"/>
          </a:xfrm>
          <a:prstGeom prst="rect">
            <a:avLst/>
          </a:prstGeom>
          <a:solidFill>
            <a:srgbClr val="FFFFFF"/>
          </a:solidFill>
        </p:spPr>
      </p:pic>
    </p:spTree>
    <p:extLst>
      <p:ext uri="{BB962C8B-B14F-4D97-AF65-F5344CB8AC3E}">
        <p14:creationId xmlns:p14="http://schemas.microsoft.com/office/powerpoint/2010/main" val="2348862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4D0BB-7FED-D61C-C81A-1E2E07BDFA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2510FB-C9C6-5169-3C03-3327E9BF2580}"/>
              </a:ext>
            </a:extLst>
          </p:cNvPr>
          <p:cNvSpPr>
            <a:spLocks noGrp="1"/>
          </p:cNvSpPr>
          <p:nvPr>
            <p:ph type="title"/>
          </p:nvPr>
        </p:nvSpPr>
        <p:spPr>
          <a:xfrm>
            <a:off x="1097280" y="286603"/>
            <a:ext cx="10058400" cy="1450757"/>
          </a:xfrm>
        </p:spPr>
        <p:txBody>
          <a:bodyPr anchor="b">
            <a:normAutofit/>
          </a:bodyPr>
          <a:lstStyle/>
          <a:p>
            <a:r>
              <a:rPr lang="en-US" dirty="0"/>
              <a:t>Dataset Description</a:t>
            </a:r>
          </a:p>
        </p:txBody>
      </p:sp>
      <p:sp>
        <p:nvSpPr>
          <p:cNvPr id="3" name="Subtitle 2">
            <a:extLst>
              <a:ext uri="{FF2B5EF4-FFF2-40B4-BE49-F238E27FC236}">
                <a16:creationId xmlns:a16="http://schemas.microsoft.com/office/drawing/2014/main" id="{71BF17E6-0BBF-800A-B8D1-72840B9B9392}"/>
              </a:ext>
            </a:extLst>
          </p:cNvPr>
          <p:cNvSpPr>
            <a:spLocks noGrp="1"/>
          </p:cNvSpPr>
          <p:nvPr>
            <p:ph type="body" idx="1"/>
          </p:nvPr>
        </p:nvSpPr>
        <p:spPr>
          <a:xfrm>
            <a:off x="1097280" y="2057400"/>
            <a:ext cx="4639736" cy="736282"/>
          </a:xfrm>
        </p:spPr>
        <p:txBody>
          <a:bodyPr anchor="ctr">
            <a:normAutofit/>
          </a:bodyPr>
          <a:lstStyle/>
          <a:p>
            <a:endParaRPr lang="en-US"/>
          </a:p>
          <a:p>
            <a:endParaRPr lang="en-US"/>
          </a:p>
        </p:txBody>
      </p:sp>
      <p:sp>
        <p:nvSpPr>
          <p:cNvPr id="46" name="Content Placeholder 5">
            <a:extLst>
              <a:ext uri="{FF2B5EF4-FFF2-40B4-BE49-F238E27FC236}">
                <a16:creationId xmlns:a16="http://schemas.microsoft.com/office/drawing/2014/main" id="{BF65CD4B-C2C3-D691-45DD-AA473642C6B0}"/>
              </a:ext>
            </a:extLst>
          </p:cNvPr>
          <p:cNvSpPr>
            <a:spLocks noGrp="1"/>
          </p:cNvSpPr>
          <p:nvPr>
            <p:ph sz="quarter" idx="4"/>
          </p:nvPr>
        </p:nvSpPr>
        <p:spPr>
          <a:xfrm>
            <a:off x="6937038" y="1956815"/>
            <a:ext cx="5096467" cy="2219351"/>
          </a:xfrm>
        </p:spPr>
        <p:txBody>
          <a:bodyPr>
            <a:normAutofit fontScale="25000" lnSpcReduction="20000"/>
          </a:bodyPr>
          <a:lstStyle/>
          <a:p>
            <a:pPr marL="342900" lvl="0" indent="-342900">
              <a:lnSpc>
                <a:spcPct val="107000"/>
              </a:lnSpc>
              <a:buFont typeface="Book Antiqua" panose="02040602050305030304" pitchFamily="18" charset="0"/>
              <a:buChar char="-"/>
            </a:pPr>
            <a:r>
              <a:rPr lang="en-US" sz="5600" dirty="0" err="1">
                <a:effectLst/>
                <a:latin typeface="Calibri" panose="020F0502020204030204" pitchFamily="34" charset="0"/>
                <a:ea typeface="Calibri" panose="020F0502020204030204" pitchFamily="34" charset="0"/>
                <a:cs typeface="Times New Roman" panose="02020603050405020304" pitchFamily="18" charset="0"/>
              </a:rPr>
              <a:t>Country.Region</a:t>
            </a:r>
            <a:r>
              <a:rPr lang="en-US" sz="5600" dirty="0">
                <a:effectLst/>
                <a:latin typeface="Calibri" panose="020F0502020204030204" pitchFamily="34" charset="0"/>
                <a:ea typeface="Calibri" panose="020F0502020204030204" pitchFamily="34" charset="0"/>
                <a:cs typeface="Times New Roman" panose="02020603050405020304" pitchFamily="18" charset="0"/>
              </a:rPr>
              <a:t>: Country name.</a:t>
            </a:r>
            <a:endParaRPr lang="en-CA" sz="56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lnSpc>
                <a:spcPct val="107000"/>
              </a:lnSpc>
              <a:buFont typeface="Book Antiqua" panose="02040602050305030304" pitchFamily="18" charset="0"/>
              <a:buChar char="-"/>
            </a:pPr>
            <a:r>
              <a:rPr lang="en-US" sz="5600" dirty="0" err="1">
                <a:effectLst/>
                <a:latin typeface="Calibri" panose="020F0502020204030204" pitchFamily="34" charset="0"/>
                <a:ea typeface="Calibri" panose="020F0502020204030204" pitchFamily="34" charset="0"/>
                <a:cs typeface="Times New Roman" panose="02020603050405020304" pitchFamily="18" charset="0"/>
              </a:rPr>
              <a:t>WHO.Region</a:t>
            </a:r>
            <a:r>
              <a:rPr lang="en-US" sz="5600" dirty="0">
                <a:effectLst/>
                <a:latin typeface="Calibri" panose="020F0502020204030204" pitchFamily="34" charset="0"/>
                <a:ea typeface="Calibri" panose="020F0502020204030204" pitchFamily="34" charset="0"/>
                <a:cs typeface="Times New Roman" panose="02020603050405020304" pitchFamily="18" charset="0"/>
              </a:rPr>
              <a:t>: WHO region classification (e.g., Europe, Americas).</a:t>
            </a:r>
            <a:endParaRPr lang="en-CA" sz="56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lnSpc>
                <a:spcPct val="107000"/>
              </a:lnSpc>
              <a:buFont typeface="Book Antiqua" panose="02040602050305030304" pitchFamily="18" charset="0"/>
              <a:buChar char="-"/>
            </a:pPr>
            <a:r>
              <a:rPr lang="en-US" sz="5600" dirty="0">
                <a:effectLst/>
                <a:latin typeface="Calibri" panose="020F0502020204030204" pitchFamily="34" charset="0"/>
                <a:ea typeface="Calibri" panose="020F0502020204030204" pitchFamily="34" charset="0"/>
                <a:cs typeface="Times New Roman" panose="02020603050405020304" pitchFamily="18" charset="0"/>
              </a:rPr>
              <a:t>Confirmed: Total confirmed cases.</a:t>
            </a:r>
            <a:endParaRPr lang="en-CA" sz="56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lnSpc>
                <a:spcPct val="107000"/>
              </a:lnSpc>
              <a:buFont typeface="Book Antiqua" panose="02040602050305030304" pitchFamily="18" charset="0"/>
              <a:buChar char="-"/>
            </a:pPr>
            <a:r>
              <a:rPr lang="en-US" sz="5600" dirty="0">
                <a:effectLst/>
                <a:latin typeface="Calibri" panose="020F0502020204030204" pitchFamily="34" charset="0"/>
                <a:ea typeface="Calibri" panose="020F0502020204030204" pitchFamily="34" charset="0"/>
                <a:cs typeface="Times New Roman" panose="02020603050405020304" pitchFamily="18" charset="0"/>
              </a:rPr>
              <a:t>Deaths: Total deaths reported.</a:t>
            </a:r>
            <a:endParaRPr lang="en-CA" sz="56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lnSpc>
                <a:spcPct val="107000"/>
              </a:lnSpc>
              <a:buFont typeface="Book Antiqua" panose="02040602050305030304" pitchFamily="18" charset="0"/>
              <a:buChar char="-"/>
            </a:pPr>
            <a:r>
              <a:rPr lang="en-US" sz="5600" dirty="0">
                <a:effectLst/>
                <a:latin typeface="Calibri" panose="020F0502020204030204" pitchFamily="34" charset="0"/>
                <a:ea typeface="Calibri" panose="020F0502020204030204" pitchFamily="34" charset="0"/>
                <a:cs typeface="Times New Roman" panose="02020603050405020304" pitchFamily="18" charset="0"/>
              </a:rPr>
              <a:t>Recovered: Total recovered cases.</a:t>
            </a:r>
            <a:endParaRPr lang="en-CA" sz="56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lnSpc>
                <a:spcPct val="107000"/>
              </a:lnSpc>
              <a:buFont typeface="Book Antiqua" panose="02040602050305030304" pitchFamily="18" charset="0"/>
              <a:buChar char="-"/>
            </a:pPr>
            <a:r>
              <a:rPr lang="en-US" sz="5600" dirty="0">
                <a:effectLst/>
                <a:latin typeface="Calibri" panose="020F0502020204030204" pitchFamily="34" charset="0"/>
                <a:ea typeface="Calibri" panose="020F0502020204030204" pitchFamily="34" charset="0"/>
                <a:cs typeface="Times New Roman" panose="02020603050405020304" pitchFamily="18" charset="0"/>
              </a:rPr>
              <a:t>Active: Active cases.</a:t>
            </a:r>
            <a:endParaRPr lang="en-CA" sz="56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lnSpc>
                <a:spcPct val="107000"/>
              </a:lnSpc>
              <a:buFont typeface="Book Antiqua" panose="02040602050305030304" pitchFamily="18" charset="0"/>
              <a:buChar char="-"/>
            </a:pPr>
            <a:r>
              <a:rPr lang="en-US" sz="5600" dirty="0" err="1">
                <a:effectLst/>
                <a:latin typeface="Calibri" panose="020F0502020204030204" pitchFamily="34" charset="0"/>
                <a:ea typeface="Calibri" panose="020F0502020204030204" pitchFamily="34" charset="0"/>
                <a:cs typeface="Times New Roman" panose="02020603050405020304" pitchFamily="18" charset="0"/>
              </a:rPr>
              <a:t>New.cases</a:t>
            </a:r>
            <a:r>
              <a:rPr lang="en-US" sz="5600" dirty="0">
                <a:effectLst/>
                <a:latin typeface="Calibri" panose="020F0502020204030204" pitchFamily="34" charset="0"/>
                <a:ea typeface="Calibri" panose="020F0502020204030204" pitchFamily="34" charset="0"/>
                <a:cs typeface="Times New Roman" panose="02020603050405020304" pitchFamily="18" charset="0"/>
              </a:rPr>
              <a:t>: Newly reported cases.</a:t>
            </a:r>
            <a:endParaRPr lang="en-CA" sz="56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lnSpc>
                <a:spcPct val="107000"/>
              </a:lnSpc>
              <a:buFont typeface="Book Antiqua" panose="02040602050305030304" pitchFamily="18" charset="0"/>
              <a:buChar char="-"/>
            </a:pPr>
            <a:r>
              <a:rPr lang="en-US" sz="5600" dirty="0" err="1">
                <a:effectLst/>
                <a:latin typeface="Calibri" panose="020F0502020204030204" pitchFamily="34" charset="0"/>
                <a:ea typeface="Calibri" panose="020F0502020204030204" pitchFamily="34" charset="0"/>
                <a:cs typeface="Times New Roman" panose="02020603050405020304" pitchFamily="18" charset="0"/>
              </a:rPr>
              <a:t>New.deaths</a:t>
            </a:r>
            <a:r>
              <a:rPr lang="en-US" sz="5600" dirty="0">
                <a:effectLst/>
                <a:latin typeface="Calibri" panose="020F0502020204030204" pitchFamily="34" charset="0"/>
                <a:ea typeface="Calibri" panose="020F0502020204030204" pitchFamily="34" charset="0"/>
                <a:cs typeface="Times New Roman" panose="02020603050405020304" pitchFamily="18" charset="0"/>
              </a:rPr>
              <a:t>: Newly reported deaths.</a:t>
            </a:r>
            <a:endParaRPr lang="en-CA" sz="56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lnSpc>
                <a:spcPct val="107000"/>
              </a:lnSpc>
              <a:buFont typeface="Book Antiqua" panose="02040602050305030304" pitchFamily="18" charset="0"/>
              <a:buChar char="-"/>
            </a:pPr>
            <a:r>
              <a:rPr lang="en-US" sz="5600" dirty="0" err="1">
                <a:effectLst/>
                <a:latin typeface="Calibri" panose="020F0502020204030204" pitchFamily="34" charset="0"/>
                <a:ea typeface="Calibri" panose="020F0502020204030204" pitchFamily="34" charset="0"/>
                <a:cs typeface="Times New Roman" panose="02020603050405020304" pitchFamily="18" charset="0"/>
              </a:rPr>
              <a:t>New.recovered</a:t>
            </a:r>
            <a:r>
              <a:rPr lang="en-US" sz="5600" dirty="0">
                <a:effectLst/>
                <a:latin typeface="Calibri" panose="020F0502020204030204" pitchFamily="34" charset="0"/>
                <a:ea typeface="Calibri" panose="020F0502020204030204" pitchFamily="34" charset="0"/>
                <a:cs typeface="Times New Roman" panose="02020603050405020304" pitchFamily="18" charset="0"/>
              </a:rPr>
              <a:t>: Newly reported recoveries.</a:t>
            </a:r>
            <a:endParaRPr lang="en-CA" sz="56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lnSpc>
                <a:spcPct val="107000"/>
              </a:lnSpc>
              <a:buFont typeface="Book Antiqua" panose="02040602050305030304" pitchFamily="18" charset="0"/>
              <a:buChar char="-"/>
            </a:pPr>
            <a:r>
              <a:rPr lang="en-US" sz="5600" dirty="0" err="1">
                <a:effectLst/>
                <a:latin typeface="Calibri" panose="020F0502020204030204" pitchFamily="34" charset="0"/>
                <a:ea typeface="Calibri" panose="020F0502020204030204" pitchFamily="34" charset="0"/>
                <a:cs typeface="Times New Roman" panose="02020603050405020304" pitchFamily="18" charset="0"/>
              </a:rPr>
              <a:t>Confirmed.last.week</a:t>
            </a:r>
            <a:r>
              <a:rPr lang="en-US" sz="5600" dirty="0">
                <a:effectLst/>
                <a:latin typeface="Calibri" panose="020F0502020204030204" pitchFamily="34" charset="0"/>
                <a:ea typeface="Calibri" panose="020F0502020204030204" pitchFamily="34" charset="0"/>
                <a:cs typeface="Times New Roman" panose="02020603050405020304" pitchFamily="18" charset="0"/>
              </a:rPr>
              <a:t>: Confirmed cases in the last week.</a:t>
            </a:r>
            <a:endParaRPr lang="en-CA" sz="56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lnSpc>
                <a:spcPct val="107000"/>
              </a:lnSpc>
              <a:buFont typeface="Book Antiqua" panose="02040602050305030304" pitchFamily="18" charset="0"/>
              <a:buChar char="-"/>
            </a:pPr>
            <a:r>
              <a:rPr lang="en-US" sz="5600" dirty="0">
                <a:effectLst/>
                <a:latin typeface="Calibri" panose="020F0502020204030204" pitchFamily="34" charset="0"/>
                <a:ea typeface="Calibri" panose="020F0502020204030204" pitchFamily="34" charset="0"/>
                <a:cs typeface="Times New Roman" panose="02020603050405020304" pitchFamily="18" charset="0"/>
              </a:rPr>
              <a:t>X1.week.change: Change in cases in one week (percentage).</a:t>
            </a:r>
            <a:endParaRPr lang="en-CA" sz="56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Book Antiqua" panose="02040602050305030304" pitchFamily="18" charset="0"/>
              <a:buChar char="-"/>
            </a:pPr>
            <a:r>
              <a:rPr lang="en-US" sz="5600" dirty="0">
                <a:effectLst/>
                <a:latin typeface="Calibri" panose="020F0502020204030204" pitchFamily="34" charset="0"/>
                <a:ea typeface="Calibri" panose="020F0502020204030204" pitchFamily="34" charset="0"/>
                <a:cs typeface="Times New Roman" panose="02020603050405020304" pitchFamily="18" charset="0"/>
              </a:rPr>
              <a:t>X1.week...increase: Weekly increase in confirmed cases.</a:t>
            </a:r>
            <a:endParaRPr lang="en-CA" sz="56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p:pic>
        <p:nvPicPr>
          <p:cNvPr id="7" name="Picture 6" descr="A screenshot of a computer&#10;&#10;Description automatically generated">
            <a:extLst>
              <a:ext uri="{FF2B5EF4-FFF2-40B4-BE49-F238E27FC236}">
                <a16:creationId xmlns:a16="http://schemas.microsoft.com/office/drawing/2014/main" id="{91A25059-75A5-2CF2-95F8-A7A56D86A128}"/>
              </a:ext>
            </a:extLst>
          </p:cNvPr>
          <p:cNvPicPr>
            <a:picLocks noChangeAspect="1"/>
          </p:cNvPicPr>
          <p:nvPr/>
        </p:nvPicPr>
        <p:blipFill>
          <a:blip r:embed="rId4"/>
          <a:stretch>
            <a:fillRect/>
          </a:stretch>
        </p:blipFill>
        <p:spPr>
          <a:xfrm>
            <a:off x="242877" y="2358856"/>
            <a:ext cx="6694714" cy="3365288"/>
          </a:xfrm>
          <a:prstGeom prst="rect">
            <a:avLst/>
          </a:prstGeom>
        </p:spPr>
      </p:pic>
    </p:spTree>
    <p:extLst>
      <p:ext uri="{BB962C8B-B14F-4D97-AF65-F5344CB8AC3E}">
        <p14:creationId xmlns:p14="http://schemas.microsoft.com/office/powerpoint/2010/main" val="2286751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5CAC0-EF9C-5BC0-3341-17E51B1F86D0}"/>
            </a:ext>
          </a:extLst>
        </p:cNvPr>
        <p:cNvGrpSpPr/>
        <p:nvPr/>
      </p:nvGrpSpPr>
      <p:grpSpPr>
        <a:xfrm>
          <a:off x="0" y="0"/>
          <a:ext cx="0" cy="0"/>
          <a:chOff x="0" y="0"/>
          <a:chExt cx="0" cy="0"/>
        </a:xfrm>
      </p:grpSpPr>
      <p:pic>
        <p:nvPicPr>
          <p:cNvPr id="2054" name="Picture 6" descr="3 ways to make your business proactive during COVID-19">
            <a:extLst>
              <a:ext uri="{FF2B5EF4-FFF2-40B4-BE49-F238E27FC236}">
                <a16:creationId xmlns:a16="http://schemas.microsoft.com/office/drawing/2014/main" id="{544D47F1-9716-AED9-790E-050AF4626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8900" b="24842"/>
          <a:stretch/>
        </p:blipFill>
        <p:spPr bwMode="auto">
          <a:xfrm>
            <a:off x="15" y="10"/>
            <a:ext cx="12191985" cy="4578340"/>
          </a:xfrm>
          <a:prstGeom prst="rect">
            <a:avLst/>
          </a:prstGeom>
          <a:solidFill>
            <a:srgbClr val="FFFFFF"/>
          </a:solidFill>
        </p:spPr>
      </p:pic>
      <p:sp>
        <p:nvSpPr>
          <p:cNvPr id="2" name="Title 1">
            <a:extLst>
              <a:ext uri="{FF2B5EF4-FFF2-40B4-BE49-F238E27FC236}">
                <a16:creationId xmlns:a16="http://schemas.microsoft.com/office/drawing/2014/main" id="{0CB46CE0-FBC9-12D5-7B49-ECB7125FE63C}"/>
              </a:ext>
            </a:extLst>
          </p:cNvPr>
          <p:cNvSpPr>
            <a:spLocks noGrp="1"/>
          </p:cNvSpPr>
          <p:nvPr>
            <p:ph type="title"/>
          </p:nvPr>
        </p:nvSpPr>
        <p:spPr>
          <a:xfrm>
            <a:off x="1097279" y="4799362"/>
            <a:ext cx="10113645" cy="743682"/>
          </a:xfrm>
        </p:spPr>
        <p:txBody>
          <a:bodyPr anchor="b">
            <a:normAutofit/>
          </a:bodyPr>
          <a:lstStyle/>
          <a:p>
            <a:r>
              <a:rPr lang="en-US"/>
              <a:t>Business Problem</a:t>
            </a:r>
          </a:p>
        </p:txBody>
      </p:sp>
      <p:sp>
        <p:nvSpPr>
          <p:cNvPr id="3" name="Subtitle 2">
            <a:extLst>
              <a:ext uri="{FF2B5EF4-FFF2-40B4-BE49-F238E27FC236}">
                <a16:creationId xmlns:a16="http://schemas.microsoft.com/office/drawing/2014/main" id="{D2A81D02-ADF3-AADA-84DE-8954865EC873}"/>
              </a:ext>
            </a:extLst>
          </p:cNvPr>
          <p:cNvSpPr>
            <a:spLocks noGrp="1"/>
          </p:cNvSpPr>
          <p:nvPr>
            <p:ph type="body" sz="half" idx="2"/>
          </p:nvPr>
        </p:nvSpPr>
        <p:spPr>
          <a:xfrm>
            <a:off x="1097279" y="5715000"/>
            <a:ext cx="10113264" cy="609600"/>
          </a:xfrm>
        </p:spPr>
        <p:txBody>
          <a:bodyPr>
            <a:normAutofit/>
          </a:bodyPr>
          <a:lstStyle/>
          <a:p>
            <a:endParaRPr lang="en-US"/>
          </a:p>
          <a:p>
            <a:endParaRPr lang="en-US"/>
          </a:p>
        </p:txBody>
      </p:sp>
    </p:spTree>
    <p:extLst>
      <p:ext uri="{BB962C8B-B14F-4D97-AF65-F5344CB8AC3E}">
        <p14:creationId xmlns:p14="http://schemas.microsoft.com/office/powerpoint/2010/main" val="2488596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itle 1">
            <a:extLst>
              <a:ext uri="{FF2B5EF4-FFF2-40B4-BE49-F238E27FC236}">
                <a16:creationId xmlns:a16="http://schemas.microsoft.com/office/drawing/2014/main" id="{EB1D10E0-958B-9FA0-F3DE-DF6BC86B42B8}"/>
              </a:ext>
            </a:extLst>
          </p:cNvPr>
          <p:cNvSpPr>
            <a:spLocks noGrp="1"/>
          </p:cNvSpPr>
          <p:nvPr>
            <p:ph type="title"/>
          </p:nvPr>
        </p:nvSpPr>
        <p:spPr>
          <a:xfrm>
            <a:off x="1097280" y="286603"/>
            <a:ext cx="10058400" cy="1450757"/>
          </a:xfrm>
        </p:spPr>
        <p:txBody>
          <a:bodyPr anchor="b">
            <a:normAutofit/>
          </a:bodyPr>
          <a:lstStyle/>
          <a:p>
            <a:r>
              <a:rPr lang="en-US" dirty="0"/>
              <a:t>Business Problem</a:t>
            </a:r>
          </a:p>
        </p:txBody>
      </p:sp>
      <p:pic>
        <p:nvPicPr>
          <p:cNvPr id="6146" name="Picture 2" descr="Analyzing COVID-19 trends: new WHO dashboard feature">
            <a:extLst>
              <a:ext uri="{FF2B5EF4-FFF2-40B4-BE49-F238E27FC236}">
                <a16:creationId xmlns:a16="http://schemas.microsoft.com/office/drawing/2014/main" id="{40E0989B-0D97-D68F-F4A3-A13E7708185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97280" y="2284093"/>
            <a:ext cx="4639736" cy="342180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C1563BF-A97F-77EE-CF27-F347A6943853}"/>
              </a:ext>
            </a:extLst>
          </p:cNvPr>
          <p:cNvSpPr>
            <a:spLocks noGrp="1"/>
          </p:cNvSpPr>
          <p:nvPr>
            <p:ph sz="half" idx="2"/>
          </p:nvPr>
        </p:nvSpPr>
        <p:spPr>
          <a:xfrm>
            <a:off x="6515944" y="2120900"/>
            <a:ext cx="4639736" cy="3748194"/>
          </a:xfrm>
        </p:spPr>
        <p:txBody>
          <a:bodyPr>
            <a:normAutofit/>
          </a:bodyPr>
          <a:lstStyle/>
          <a:p>
            <a:pPr>
              <a:lnSpc>
                <a:spcPct val="100000"/>
              </a:lnSpc>
            </a:pPr>
            <a:r>
              <a:rPr lang="en-US" dirty="0"/>
              <a:t>The primary goal of this analysis is to predict the number of confirmed COVID-19 cases in various regions, such as countries or WHO regions, using independent variables such as the number of deaths, recoveries, active cases, and other relevant factors. </a:t>
            </a:r>
          </a:p>
          <a:p>
            <a:pPr>
              <a:lnSpc>
                <a:spcPct val="100000"/>
              </a:lnSpc>
            </a:pPr>
            <a:r>
              <a:rPr lang="en-US" dirty="0"/>
              <a:t>By leveraging variables like deaths, recoveries, and active cases, the model aims to uncover patterns and relationships that influence the spread and confirmation of cases. </a:t>
            </a:r>
          </a:p>
          <a:p>
            <a:pPr>
              <a:lnSpc>
                <a:spcPct val="100000"/>
              </a:lnSpc>
            </a:pPr>
            <a:endParaRPr lang="en-US" dirty="0"/>
          </a:p>
          <a:p>
            <a:pPr>
              <a:lnSpc>
                <a:spcPct val="100000"/>
              </a:lnSpc>
            </a:pPr>
            <a:endParaRPr lang="en-CA" dirty="0"/>
          </a:p>
        </p:txBody>
      </p:sp>
    </p:spTree>
    <p:extLst>
      <p:ext uri="{BB962C8B-B14F-4D97-AF65-F5344CB8AC3E}">
        <p14:creationId xmlns:p14="http://schemas.microsoft.com/office/powerpoint/2010/main" val="1253645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Title 1">
            <a:extLst>
              <a:ext uri="{FF2B5EF4-FFF2-40B4-BE49-F238E27FC236}">
                <a16:creationId xmlns:a16="http://schemas.microsoft.com/office/drawing/2014/main" id="{07DBD1BC-577E-F323-48A6-5563345E0E3F}"/>
              </a:ext>
            </a:extLst>
          </p:cNvPr>
          <p:cNvSpPr>
            <a:spLocks noGrp="1"/>
          </p:cNvSpPr>
          <p:nvPr>
            <p:ph type="title"/>
          </p:nvPr>
        </p:nvSpPr>
        <p:spPr>
          <a:xfrm>
            <a:off x="1097280" y="286603"/>
            <a:ext cx="10058400" cy="1450757"/>
          </a:xfrm>
        </p:spPr>
        <p:txBody>
          <a:bodyPr/>
          <a:lstStyle/>
          <a:p>
            <a:r>
              <a:rPr lang="en-US" dirty="0"/>
              <a:t>Business Problem</a:t>
            </a:r>
          </a:p>
        </p:txBody>
      </p:sp>
      <p:pic>
        <p:nvPicPr>
          <p:cNvPr id="4098" name="Picture 2" descr="Capacity Management in Healthcare Next-Generation Trends">
            <a:extLst>
              <a:ext uri="{FF2B5EF4-FFF2-40B4-BE49-F238E27FC236}">
                <a16:creationId xmlns:a16="http://schemas.microsoft.com/office/drawing/2014/main" id="{5DB80CF5-1B1A-6A01-1870-D2E29F439A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144" r="5228" b="2"/>
          <a:stretch/>
        </p:blipFill>
        <p:spPr bwMode="auto">
          <a:xfrm>
            <a:off x="1097280" y="2120900"/>
            <a:ext cx="4639736" cy="374819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5F38774-3517-7827-5FD6-383F9B40F66D}"/>
              </a:ext>
            </a:extLst>
          </p:cNvPr>
          <p:cNvSpPr>
            <a:spLocks noGrp="1"/>
          </p:cNvSpPr>
          <p:nvPr>
            <p:ph sz="half" idx="2"/>
          </p:nvPr>
        </p:nvSpPr>
        <p:spPr>
          <a:xfrm>
            <a:off x="6515944" y="2120900"/>
            <a:ext cx="4639736" cy="3748194"/>
          </a:xfrm>
        </p:spPr>
        <p:txBody>
          <a:bodyPr>
            <a:normAutofit/>
          </a:bodyPr>
          <a:lstStyle/>
          <a:p>
            <a:pPr lvl="0">
              <a:lnSpc>
                <a:spcPct val="100000"/>
              </a:lnSpc>
            </a:pPr>
            <a:r>
              <a:rPr lang="en-US" sz="1600" dirty="0"/>
              <a:t>This predictive approach serves several key purposes:</a:t>
            </a:r>
          </a:p>
          <a:p>
            <a:pPr lvl="0">
              <a:lnSpc>
                <a:spcPct val="100000"/>
              </a:lnSpc>
            </a:pPr>
            <a:r>
              <a:rPr lang="en-US" sz="1600" dirty="0"/>
              <a:t>- Public health officials, governments, and organization can use predictions to anticipate the demand for critical resources such as hospital beds, intensive care units (ICUs), ventilators, medical supplies, and healthcare personnel. </a:t>
            </a:r>
          </a:p>
          <a:p>
            <a:pPr lvl="0">
              <a:lnSpc>
                <a:spcPct val="100000"/>
              </a:lnSpc>
            </a:pPr>
            <a:r>
              <a:rPr lang="en-US" sz="1600" dirty="0"/>
              <a:t>- Predictive models can provide a clearer understanding of the pandemic’s trend, helping to monitor its progression across different regions. </a:t>
            </a:r>
          </a:p>
          <a:p>
            <a:pPr>
              <a:lnSpc>
                <a:spcPct val="100000"/>
              </a:lnSpc>
            </a:pPr>
            <a:endParaRPr lang="en-CA" sz="1600" dirty="0"/>
          </a:p>
        </p:txBody>
      </p:sp>
    </p:spTree>
    <p:extLst>
      <p:ext uri="{BB962C8B-B14F-4D97-AF65-F5344CB8AC3E}">
        <p14:creationId xmlns:p14="http://schemas.microsoft.com/office/powerpoint/2010/main" val="164661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89203-A44B-BE0E-C865-652F6D7A7682}"/>
            </a:ext>
          </a:extLst>
        </p:cNvPr>
        <p:cNvGrpSpPr/>
        <p:nvPr/>
      </p:nvGrpSpPr>
      <p:grpSpPr>
        <a:xfrm>
          <a:off x="0" y="0"/>
          <a:ext cx="0" cy="0"/>
          <a:chOff x="0" y="0"/>
          <a:chExt cx="0" cy="0"/>
        </a:xfrm>
      </p:grpSpPr>
      <p:pic>
        <p:nvPicPr>
          <p:cNvPr id="7170" name="Picture 2" descr="What is Data Extraction? Techniques, Benefits &amp; Examples">
            <a:extLst>
              <a:ext uri="{FF2B5EF4-FFF2-40B4-BE49-F238E27FC236}">
                <a16:creationId xmlns:a16="http://schemas.microsoft.com/office/drawing/2014/main" id="{E2179F08-4FF5-48EF-61FD-97FEEFEDE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475" r="-16" b="10455"/>
          <a:stretch/>
        </p:blipFill>
        <p:spPr bwMode="auto">
          <a:xfrm>
            <a:off x="15" y="10"/>
            <a:ext cx="12191985" cy="4578340"/>
          </a:xfrm>
          <a:prstGeom prst="rect">
            <a:avLst/>
          </a:prstGeom>
          <a:solidFill>
            <a:srgbClr val="FFFFFF"/>
          </a:solidFill>
        </p:spPr>
      </p:pic>
      <p:sp>
        <p:nvSpPr>
          <p:cNvPr id="2" name="Title 1">
            <a:extLst>
              <a:ext uri="{FF2B5EF4-FFF2-40B4-BE49-F238E27FC236}">
                <a16:creationId xmlns:a16="http://schemas.microsoft.com/office/drawing/2014/main" id="{0D1E0C9D-7805-92C2-B6B3-F706CA890836}"/>
              </a:ext>
            </a:extLst>
          </p:cNvPr>
          <p:cNvSpPr>
            <a:spLocks noGrp="1"/>
          </p:cNvSpPr>
          <p:nvPr>
            <p:ph type="title"/>
          </p:nvPr>
        </p:nvSpPr>
        <p:spPr>
          <a:xfrm>
            <a:off x="1097279" y="4799362"/>
            <a:ext cx="10113645" cy="743682"/>
          </a:xfrm>
        </p:spPr>
        <p:txBody>
          <a:bodyPr anchor="b">
            <a:normAutofit/>
          </a:bodyPr>
          <a:lstStyle/>
          <a:p>
            <a:r>
              <a:rPr lang="en-US" dirty="0"/>
              <a:t>Data Extraction and Loading</a:t>
            </a:r>
          </a:p>
        </p:txBody>
      </p:sp>
      <p:sp>
        <p:nvSpPr>
          <p:cNvPr id="3" name="Subtitle 2">
            <a:extLst>
              <a:ext uri="{FF2B5EF4-FFF2-40B4-BE49-F238E27FC236}">
                <a16:creationId xmlns:a16="http://schemas.microsoft.com/office/drawing/2014/main" id="{D2BBCBC6-A727-CA78-D462-69E4BC6D76BD}"/>
              </a:ext>
            </a:extLst>
          </p:cNvPr>
          <p:cNvSpPr>
            <a:spLocks noGrp="1"/>
          </p:cNvSpPr>
          <p:nvPr>
            <p:ph type="body" sz="half" idx="2"/>
          </p:nvPr>
        </p:nvSpPr>
        <p:spPr>
          <a:xfrm>
            <a:off x="1097279" y="5715000"/>
            <a:ext cx="10113264" cy="609600"/>
          </a:xfrm>
        </p:spPr>
        <p:txBody>
          <a:bodyPr>
            <a:normAutofit/>
          </a:bodyPr>
          <a:lstStyle/>
          <a:p>
            <a:endParaRPr lang="en-US"/>
          </a:p>
          <a:p>
            <a:endParaRPr lang="en-US"/>
          </a:p>
        </p:txBody>
      </p:sp>
    </p:spTree>
    <p:extLst>
      <p:ext uri="{BB962C8B-B14F-4D97-AF65-F5344CB8AC3E}">
        <p14:creationId xmlns:p14="http://schemas.microsoft.com/office/powerpoint/2010/main" val="1407789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B52677-E6F8-002F-E616-EA9FBD58CB54}"/>
              </a:ext>
            </a:extLst>
          </p:cNvPr>
          <p:cNvSpPr>
            <a:spLocks noGrp="1"/>
          </p:cNvSpPr>
          <p:nvPr>
            <p:ph type="title"/>
          </p:nvPr>
        </p:nvSpPr>
        <p:spPr>
          <a:xfrm>
            <a:off x="643466" y="786383"/>
            <a:ext cx="3517567" cy="2093975"/>
          </a:xfrm>
        </p:spPr>
        <p:txBody>
          <a:bodyPr anchor="b">
            <a:normAutofit/>
          </a:bodyPr>
          <a:lstStyle/>
          <a:p>
            <a:pPr marL="457200"/>
            <a:r>
              <a:rPr lang="en-US" sz="1700" b="1" dirty="0">
                <a:effectLst/>
              </a:rPr>
              <a:t># Load necessary libraries</a:t>
            </a:r>
            <a:endParaRPr lang="en-CA" sz="1700" dirty="0">
              <a:effectLst/>
            </a:endParaRPr>
          </a:p>
          <a:p>
            <a:pPr marL="457200"/>
            <a:r>
              <a:rPr lang="en-US" sz="1700" dirty="0">
                <a:effectLst/>
              </a:rPr>
              <a:t>library(ggplot2)</a:t>
            </a:r>
            <a:endParaRPr lang="en-CA" sz="1700" dirty="0">
              <a:effectLst/>
            </a:endParaRPr>
          </a:p>
          <a:p>
            <a:pPr marL="457200"/>
            <a:r>
              <a:rPr lang="en-US" sz="1700" dirty="0">
                <a:effectLst/>
              </a:rPr>
              <a:t>library(</a:t>
            </a:r>
            <a:r>
              <a:rPr lang="en-US" sz="1700" dirty="0" err="1">
                <a:effectLst/>
              </a:rPr>
              <a:t>readr</a:t>
            </a:r>
            <a:r>
              <a:rPr lang="en-US" sz="1700" dirty="0">
                <a:effectLst/>
              </a:rPr>
              <a:t>)  # For loading CSV files</a:t>
            </a:r>
            <a:endParaRPr lang="en-CA" sz="1700" dirty="0">
              <a:effectLst/>
            </a:endParaRPr>
          </a:p>
          <a:p>
            <a:pPr marL="457200"/>
            <a:r>
              <a:rPr lang="en-US" sz="1700" dirty="0">
                <a:effectLst/>
              </a:rPr>
              <a:t>library(</a:t>
            </a:r>
            <a:r>
              <a:rPr lang="en-US" sz="1700" dirty="0" err="1">
                <a:effectLst/>
              </a:rPr>
              <a:t>corrplot</a:t>
            </a:r>
            <a:r>
              <a:rPr lang="en-US" sz="1700" dirty="0">
                <a:effectLst/>
              </a:rPr>
              <a:t>)  # For visualizing correlations</a:t>
            </a:r>
            <a:endParaRPr lang="en-CA" sz="1700" dirty="0">
              <a:effectLst/>
            </a:endParaRPr>
          </a:p>
          <a:p>
            <a:pPr marL="457200"/>
            <a:r>
              <a:rPr lang="en-US" sz="1700" dirty="0">
                <a:effectLst/>
              </a:rPr>
              <a:t>library(</a:t>
            </a:r>
            <a:r>
              <a:rPr lang="en-US" sz="1700" dirty="0" err="1">
                <a:effectLst/>
              </a:rPr>
              <a:t>dplyr</a:t>
            </a:r>
            <a:r>
              <a:rPr lang="en-US" sz="1700" dirty="0">
                <a:effectLst/>
              </a:rPr>
              <a:t>)</a:t>
            </a:r>
            <a:endParaRPr lang="en-CA" sz="1700" dirty="0">
              <a:effectLst/>
            </a:endParaRPr>
          </a:p>
          <a:p>
            <a:pPr marL="457200">
              <a:spcAft>
                <a:spcPts val="800"/>
              </a:spcAft>
            </a:pPr>
            <a:r>
              <a:rPr lang="en-US" sz="1700" dirty="0">
                <a:effectLst/>
              </a:rPr>
              <a:t>library(class)</a:t>
            </a:r>
            <a:endParaRPr lang="en-CA" sz="1700" dirty="0">
              <a:effectLst/>
            </a:endParaRPr>
          </a:p>
          <a:p>
            <a:endParaRPr lang="en-CA" sz="1700" dirty="0"/>
          </a:p>
        </p:txBody>
      </p:sp>
      <p:pic>
        <p:nvPicPr>
          <p:cNvPr id="5" name="Picture 4" descr="A screenshot of a computer&#10;&#10;Description automatically generated">
            <a:extLst>
              <a:ext uri="{FF2B5EF4-FFF2-40B4-BE49-F238E27FC236}">
                <a16:creationId xmlns:a16="http://schemas.microsoft.com/office/drawing/2014/main" id="{C36B7B95-EB00-67E9-A28E-B743CE8F4530}"/>
              </a:ext>
            </a:extLst>
          </p:cNvPr>
          <p:cNvPicPr>
            <a:picLocks noChangeAspect="1"/>
          </p:cNvPicPr>
          <p:nvPr/>
        </p:nvPicPr>
        <p:blipFill>
          <a:blip r:embed="rId3"/>
          <a:stretch>
            <a:fillRect/>
          </a:stretch>
        </p:blipFill>
        <p:spPr>
          <a:xfrm>
            <a:off x="5269197" y="327130"/>
            <a:ext cx="6689237" cy="3064504"/>
          </a:xfrm>
          <a:prstGeom prst="rect">
            <a:avLst/>
          </a:prstGeom>
          <a:noFill/>
        </p:spPr>
      </p:pic>
      <p:sp>
        <p:nvSpPr>
          <p:cNvPr id="4" name="Content Placeholder 3">
            <a:extLst>
              <a:ext uri="{FF2B5EF4-FFF2-40B4-BE49-F238E27FC236}">
                <a16:creationId xmlns:a16="http://schemas.microsoft.com/office/drawing/2014/main" id="{048928F9-D327-E2E8-9439-86F64F419E39}"/>
              </a:ext>
            </a:extLst>
          </p:cNvPr>
          <p:cNvSpPr>
            <a:spLocks noGrp="1"/>
          </p:cNvSpPr>
          <p:nvPr>
            <p:ph type="body" sz="half" idx="2"/>
          </p:nvPr>
        </p:nvSpPr>
        <p:spPr>
          <a:xfrm>
            <a:off x="643465" y="3043050"/>
            <a:ext cx="3517567" cy="3064505"/>
          </a:xfrm>
        </p:spPr>
        <p:txBody>
          <a:bodyPr>
            <a:normAutofit/>
          </a:bodyPr>
          <a:lstStyle/>
          <a:p>
            <a:pPr marL="457200">
              <a:lnSpc>
                <a:spcPct val="100000"/>
              </a:lnSpc>
            </a:pPr>
            <a:r>
              <a:rPr lang="en-US" sz="1400" dirty="0">
                <a:effectLst/>
              </a:rPr>
              <a:t>covid &lt;- read.csv("./country_wise_latest.csv“)</a:t>
            </a:r>
          </a:p>
          <a:p>
            <a:pPr marL="457200">
              <a:lnSpc>
                <a:spcPct val="100000"/>
              </a:lnSpc>
            </a:pPr>
            <a:r>
              <a:rPr lang="en-US" sz="1400" dirty="0">
                <a:effectLst/>
              </a:rPr>
              <a:t>summary(covid)  #Summarystatistics</a:t>
            </a:r>
          </a:p>
          <a:p>
            <a:pPr marL="457200">
              <a:lnSpc>
                <a:spcPct val="100000"/>
              </a:lnSpc>
            </a:pPr>
            <a:r>
              <a:rPr lang="en-US" sz="1400" dirty="0">
                <a:effectLst/>
              </a:rPr>
              <a:t>str(covid)      # Structure of the dataset</a:t>
            </a:r>
          </a:p>
          <a:p>
            <a:pPr marL="457200">
              <a:lnSpc>
                <a:spcPct val="100000"/>
              </a:lnSpc>
            </a:pPr>
            <a:r>
              <a:rPr lang="en-US" sz="1400" dirty="0">
                <a:effectLst/>
              </a:rPr>
              <a:t>head(covid)     # First 6 rows of the data</a:t>
            </a:r>
          </a:p>
          <a:p>
            <a:pPr marL="457200">
              <a:lnSpc>
                <a:spcPct val="100000"/>
              </a:lnSpc>
            </a:pPr>
            <a:r>
              <a:rPr lang="en-US" sz="1400" dirty="0">
                <a:effectLst/>
              </a:rPr>
              <a:t>tail(covid)     # Last 6 rows of the data</a:t>
            </a:r>
          </a:p>
          <a:p>
            <a:pPr>
              <a:lnSpc>
                <a:spcPct val="100000"/>
              </a:lnSpc>
            </a:pPr>
            <a:endParaRPr lang="en-CA" sz="1400" dirty="0"/>
          </a:p>
        </p:txBody>
      </p:sp>
      <p:pic>
        <p:nvPicPr>
          <p:cNvPr id="6" name="Picture 5" descr="A close-up of a computer screen&#10;&#10;Description automatically generated">
            <a:extLst>
              <a:ext uri="{FF2B5EF4-FFF2-40B4-BE49-F238E27FC236}">
                <a16:creationId xmlns:a16="http://schemas.microsoft.com/office/drawing/2014/main" id="{65D9C270-E1D9-8B06-5021-5F652AD2C3E7}"/>
              </a:ext>
            </a:extLst>
          </p:cNvPr>
          <p:cNvPicPr>
            <a:picLocks noChangeAspect="1"/>
          </p:cNvPicPr>
          <p:nvPr/>
        </p:nvPicPr>
        <p:blipFill>
          <a:blip r:embed="rId4"/>
          <a:stretch>
            <a:fillRect/>
          </a:stretch>
        </p:blipFill>
        <p:spPr>
          <a:xfrm>
            <a:off x="5253942" y="3680749"/>
            <a:ext cx="6704492" cy="2942430"/>
          </a:xfrm>
          <a:prstGeom prst="rect">
            <a:avLst/>
          </a:prstGeom>
        </p:spPr>
      </p:pic>
    </p:spTree>
    <p:extLst>
      <p:ext uri="{BB962C8B-B14F-4D97-AF65-F5344CB8AC3E}">
        <p14:creationId xmlns:p14="http://schemas.microsoft.com/office/powerpoint/2010/main" val="290532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8B48E-7DA5-D356-5B2D-6EEB662D65C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BE2DA8-90E6-7257-14B0-C630FE1C916A}"/>
              </a:ext>
            </a:extLst>
          </p:cNvPr>
          <p:cNvSpPr>
            <a:spLocks noGrp="1"/>
          </p:cNvSpPr>
          <p:nvPr>
            <p:ph type="title"/>
          </p:nvPr>
        </p:nvSpPr>
        <p:spPr>
          <a:xfrm>
            <a:off x="643466" y="786383"/>
            <a:ext cx="3517567" cy="2093975"/>
          </a:xfrm>
        </p:spPr>
        <p:txBody>
          <a:bodyPr anchor="b">
            <a:normAutofit/>
          </a:bodyPr>
          <a:lstStyle/>
          <a:p>
            <a:pPr marL="457200"/>
            <a:r>
              <a:rPr lang="en-US" sz="1700" b="1">
                <a:effectLst/>
              </a:rPr>
              <a:t># Load necessary libraries</a:t>
            </a:r>
            <a:endParaRPr lang="en-CA" sz="1700">
              <a:effectLst/>
            </a:endParaRPr>
          </a:p>
          <a:p>
            <a:pPr marL="457200"/>
            <a:r>
              <a:rPr lang="en-US" sz="1700">
                <a:effectLst/>
              </a:rPr>
              <a:t>library(ggplot2)</a:t>
            </a:r>
            <a:endParaRPr lang="en-CA" sz="1700">
              <a:effectLst/>
            </a:endParaRPr>
          </a:p>
          <a:p>
            <a:pPr marL="457200"/>
            <a:r>
              <a:rPr lang="en-US" sz="1700">
                <a:effectLst/>
              </a:rPr>
              <a:t>library(</a:t>
            </a:r>
            <a:r>
              <a:rPr lang="en-US" sz="1700" err="1">
                <a:effectLst/>
              </a:rPr>
              <a:t>readr</a:t>
            </a:r>
            <a:r>
              <a:rPr lang="en-US" sz="1700">
                <a:effectLst/>
              </a:rPr>
              <a:t>)  # For loading CSV files</a:t>
            </a:r>
            <a:endParaRPr lang="en-CA" sz="1700">
              <a:effectLst/>
            </a:endParaRPr>
          </a:p>
          <a:p>
            <a:pPr marL="457200"/>
            <a:r>
              <a:rPr lang="en-US" sz="1700">
                <a:effectLst/>
              </a:rPr>
              <a:t>library(</a:t>
            </a:r>
            <a:r>
              <a:rPr lang="en-US" sz="1700" err="1">
                <a:effectLst/>
              </a:rPr>
              <a:t>corrplot</a:t>
            </a:r>
            <a:r>
              <a:rPr lang="en-US" sz="1700">
                <a:effectLst/>
              </a:rPr>
              <a:t>)  # For visualizing correlations</a:t>
            </a:r>
            <a:endParaRPr lang="en-CA" sz="1700">
              <a:effectLst/>
            </a:endParaRPr>
          </a:p>
          <a:p>
            <a:pPr marL="457200"/>
            <a:r>
              <a:rPr lang="en-US" sz="1700">
                <a:effectLst/>
              </a:rPr>
              <a:t>library(</a:t>
            </a:r>
            <a:r>
              <a:rPr lang="en-US" sz="1700" err="1">
                <a:effectLst/>
              </a:rPr>
              <a:t>dplyr</a:t>
            </a:r>
            <a:r>
              <a:rPr lang="en-US" sz="1700">
                <a:effectLst/>
              </a:rPr>
              <a:t>)</a:t>
            </a:r>
            <a:endParaRPr lang="en-CA" sz="1700">
              <a:effectLst/>
            </a:endParaRPr>
          </a:p>
          <a:p>
            <a:pPr marL="457200">
              <a:spcAft>
                <a:spcPts val="800"/>
              </a:spcAft>
            </a:pPr>
            <a:r>
              <a:rPr lang="en-US" sz="1700">
                <a:effectLst/>
              </a:rPr>
              <a:t>library(class)</a:t>
            </a:r>
            <a:endParaRPr lang="en-CA" sz="1700">
              <a:effectLst/>
            </a:endParaRPr>
          </a:p>
          <a:p>
            <a:endParaRPr lang="en-CA" sz="1700"/>
          </a:p>
        </p:txBody>
      </p:sp>
      <p:sp>
        <p:nvSpPr>
          <p:cNvPr id="4" name="Content Placeholder 3">
            <a:extLst>
              <a:ext uri="{FF2B5EF4-FFF2-40B4-BE49-F238E27FC236}">
                <a16:creationId xmlns:a16="http://schemas.microsoft.com/office/drawing/2014/main" id="{579260A0-A507-DEEF-2ED6-290FF7F89F49}"/>
              </a:ext>
            </a:extLst>
          </p:cNvPr>
          <p:cNvSpPr>
            <a:spLocks noGrp="1"/>
          </p:cNvSpPr>
          <p:nvPr>
            <p:ph type="body" sz="half" idx="2"/>
          </p:nvPr>
        </p:nvSpPr>
        <p:spPr>
          <a:xfrm>
            <a:off x="643465" y="3043050"/>
            <a:ext cx="3517567" cy="3064505"/>
          </a:xfrm>
        </p:spPr>
        <p:txBody>
          <a:bodyPr>
            <a:normAutofit/>
          </a:bodyPr>
          <a:lstStyle/>
          <a:p>
            <a:pPr marL="457200">
              <a:lnSpc>
                <a:spcPct val="100000"/>
              </a:lnSpc>
            </a:pPr>
            <a:r>
              <a:rPr lang="en-US" sz="1400" dirty="0">
                <a:effectLst/>
              </a:rPr>
              <a:t>covid &lt;- read.csv("./country_wise_latest.csv“)</a:t>
            </a:r>
          </a:p>
          <a:p>
            <a:pPr marL="457200">
              <a:lnSpc>
                <a:spcPct val="100000"/>
              </a:lnSpc>
            </a:pPr>
            <a:r>
              <a:rPr lang="en-US" sz="1400" dirty="0">
                <a:effectLst/>
              </a:rPr>
              <a:t>summary(covid)  #Summarystatistics</a:t>
            </a:r>
          </a:p>
          <a:p>
            <a:pPr marL="457200">
              <a:lnSpc>
                <a:spcPct val="100000"/>
              </a:lnSpc>
            </a:pPr>
            <a:r>
              <a:rPr lang="en-US" sz="1400" dirty="0">
                <a:effectLst/>
              </a:rPr>
              <a:t>str(covid)      # Structure of the dataset</a:t>
            </a:r>
          </a:p>
          <a:p>
            <a:pPr marL="457200">
              <a:lnSpc>
                <a:spcPct val="100000"/>
              </a:lnSpc>
            </a:pPr>
            <a:r>
              <a:rPr lang="en-US" sz="1400" dirty="0">
                <a:effectLst/>
              </a:rPr>
              <a:t>head(covid)     # First 6 rows of the data</a:t>
            </a:r>
          </a:p>
          <a:p>
            <a:pPr marL="457200">
              <a:lnSpc>
                <a:spcPct val="100000"/>
              </a:lnSpc>
            </a:pPr>
            <a:r>
              <a:rPr lang="en-US" sz="1400" dirty="0">
                <a:effectLst/>
              </a:rPr>
              <a:t>tail(covid)     # Last 6 rows of the data</a:t>
            </a:r>
          </a:p>
          <a:p>
            <a:pPr>
              <a:lnSpc>
                <a:spcPct val="100000"/>
              </a:lnSpc>
            </a:pPr>
            <a:endParaRPr lang="en-CA" sz="1400" dirty="0"/>
          </a:p>
        </p:txBody>
      </p:sp>
      <p:pic>
        <p:nvPicPr>
          <p:cNvPr id="2" name="Picture 1" descr="A screenshot of a computer&#10;&#10;Description automatically generated">
            <a:extLst>
              <a:ext uri="{FF2B5EF4-FFF2-40B4-BE49-F238E27FC236}">
                <a16:creationId xmlns:a16="http://schemas.microsoft.com/office/drawing/2014/main" id="{CD34D2E1-8F91-FDC2-83DD-C149EEBA3C2E}"/>
              </a:ext>
            </a:extLst>
          </p:cNvPr>
          <p:cNvPicPr>
            <a:picLocks noChangeAspect="1"/>
          </p:cNvPicPr>
          <p:nvPr/>
        </p:nvPicPr>
        <p:blipFill>
          <a:blip r:embed="rId2"/>
          <a:stretch>
            <a:fillRect/>
          </a:stretch>
        </p:blipFill>
        <p:spPr>
          <a:xfrm>
            <a:off x="4883552" y="541018"/>
            <a:ext cx="7337544" cy="2887982"/>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26D87A1D-4CFD-6A37-905A-32273BE3B032}"/>
              </a:ext>
            </a:extLst>
          </p:cNvPr>
          <p:cNvPicPr>
            <a:picLocks noChangeAspect="1"/>
          </p:cNvPicPr>
          <p:nvPr/>
        </p:nvPicPr>
        <p:blipFill>
          <a:blip r:embed="rId3"/>
          <a:stretch>
            <a:fillRect/>
          </a:stretch>
        </p:blipFill>
        <p:spPr>
          <a:xfrm>
            <a:off x="4951161" y="3695414"/>
            <a:ext cx="6597374" cy="2621568"/>
          </a:xfrm>
          <a:prstGeom prst="rect">
            <a:avLst/>
          </a:prstGeom>
        </p:spPr>
      </p:pic>
    </p:spTree>
    <p:extLst>
      <p:ext uri="{BB962C8B-B14F-4D97-AF65-F5344CB8AC3E}">
        <p14:creationId xmlns:p14="http://schemas.microsoft.com/office/powerpoint/2010/main" val="278274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3.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4.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5.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6.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7.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8.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{BC51871C-935A-4B3D-964E-CEDC2ACD3967}tf22712842_win32</Template>
  <TotalTime>243</TotalTime>
  <Words>2228</Words>
  <Application>Microsoft Office PowerPoint</Application>
  <PresentationFormat>Widescreen</PresentationFormat>
  <Paragraphs>175</Paragraphs>
  <Slides>28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Aptos</vt:lpstr>
      <vt:lpstr>Arial</vt:lpstr>
      <vt:lpstr>Book Antiqua</vt:lpstr>
      <vt:lpstr>Bookman Old Style</vt:lpstr>
      <vt:lpstr>Calibri</vt:lpstr>
      <vt:lpstr>Franklin Gothic Book</vt:lpstr>
      <vt:lpstr>Custom</vt:lpstr>
      <vt:lpstr>BDM300 Final Project </vt:lpstr>
      <vt:lpstr>Dataset Description</vt:lpstr>
      <vt:lpstr>Dataset Description</vt:lpstr>
      <vt:lpstr>Business Problem</vt:lpstr>
      <vt:lpstr>Business Problem</vt:lpstr>
      <vt:lpstr>Business Problem</vt:lpstr>
      <vt:lpstr>Data Extraction and Loading</vt:lpstr>
      <vt:lpstr># Load necessary libraries library(ggplot2) library(readr)  # For loading CSV files library(corrplot)  # For visualizing correlations library(dplyr) library(class) </vt:lpstr>
      <vt:lpstr># Load necessary libraries library(ggplot2) library(readr)  # For loading CSV files library(corrplot)  # For visualizing correlations library(dplyr) library(class) </vt:lpstr>
      <vt:lpstr>Data Preprocessing</vt:lpstr>
      <vt:lpstr>PowerPoint Presentation</vt:lpstr>
      <vt:lpstr>PowerPoint Presentation</vt:lpstr>
      <vt:lpstr>Outlier Detection and Removal</vt:lpstr>
      <vt:lpstr>PowerPoint Presentation</vt:lpstr>
      <vt:lpstr>Split Data into Train and Test Datasets</vt:lpstr>
      <vt:lpstr>Graph Analysis</vt:lpstr>
      <vt:lpstr>Correlation between Numeric Columns</vt:lpstr>
      <vt:lpstr>‘Confirmed’ column’s relationship with other independent variables</vt:lpstr>
      <vt:lpstr>‘Confirmed’ column’s relationship with other independent variables</vt:lpstr>
      <vt:lpstr>‘Confirmed’ column’s relationship with other independent variables</vt:lpstr>
      <vt:lpstr>‘Confirmed’ column’s relationship with other independent variables</vt:lpstr>
      <vt:lpstr>Data Mining</vt:lpstr>
      <vt:lpstr>Overview </vt:lpstr>
      <vt:lpstr>Key Findings</vt:lpstr>
      <vt:lpstr>How to Improve the Model’s Accuracy?</vt:lpstr>
      <vt:lpstr>How to Improve the Model’s Accuracy?</vt:lpstr>
      <vt:lpstr>Conclusion</vt:lpstr>
      <vt:lpstr>Thank you for listening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Nguyen, Tuan Kiet (Student of J Card McGuigan)</dc:creator>
  <cp:lastModifiedBy>Nguyen, Tuan Kiet (Student of J Card McGuigan)</cp:lastModifiedBy>
  <cp:revision>4</cp:revision>
  <dcterms:created xsi:type="dcterms:W3CDTF">2024-11-21T19:47:10Z</dcterms:created>
  <dcterms:modified xsi:type="dcterms:W3CDTF">2024-11-27T01:00:49Z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